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0"/>
  </p:notesMasterIdLst>
  <p:sldIdLst>
    <p:sldId id="389" r:id="rId2"/>
    <p:sldId id="390" r:id="rId3"/>
    <p:sldId id="391" r:id="rId4"/>
    <p:sldId id="392" r:id="rId5"/>
    <p:sldId id="394" r:id="rId6"/>
    <p:sldId id="395" r:id="rId7"/>
    <p:sldId id="396" r:id="rId8"/>
    <p:sldId id="397" r:id="rId9"/>
    <p:sldId id="393" r:id="rId10"/>
    <p:sldId id="398" r:id="rId11"/>
    <p:sldId id="399" r:id="rId12"/>
    <p:sldId id="401" r:id="rId13"/>
    <p:sldId id="402" r:id="rId14"/>
    <p:sldId id="403" r:id="rId15"/>
    <p:sldId id="347" r:id="rId16"/>
    <p:sldId id="348" r:id="rId17"/>
    <p:sldId id="257" r:id="rId18"/>
    <p:sldId id="349" r:id="rId19"/>
    <p:sldId id="259" r:id="rId20"/>
    <p:sldId id="273" r:id="rId21"/>
    <p:sldId id="292" r:id="rId22"/>
    <p:sldId id="291" r:id="rId23"/>
    <p:sldId id="266" r:id="rId24"/>
    <p:sldId id="268" r:id="rId25"/>
    <p:sldId id="258" r:id="rId26"/>
    <p:sldId id="313" r:id="rId27"/>
    <p:sldId id="317" r:id="rId28"/>
    <p:sldId id="350" r:id="rId29"/>
    <p:sldId id="282" r:id="rId30"/>
    <p:sldId id="283" r:id="rId31"/>
    <p:sldId id="285" r:id="rId32"/>
    <p:sldId id="351" r:id="rId33"/>
    <p:sldId id="289" r:id="rId34"/>
    <p:sldId id="280" r:id="rId35"/>
    <p:sldId id="276" r:id="rId36"/>
    <p:sldId id="352" r:id="rId37"/>
    <p:sldId id="278" r:id="rId38"/>
    <p:sldId id="340" r:id="rId39"/>
    <p:sldId id="296" r:id="rId40"/>
    <p:sldId id="301" r:id="rId41"/>
    <p:sldId id="302" r:id="rId42"/>
    <p:sldId id="298" r:id="rId43"/>
    <p:sldId id="303" r:id="rId44"/>
    <p:sldId id="305" r:id="rId45"/>
    <p:sldId id="324" r:id="rId46"/>
    <p:sldId id="325" r:id="rId47"/>
    <p:sldId id="322" r:id="rId48"/>
    <p:sldId id="328" r:id="rId49"/>
    <p:sldId id="329" r:id="rId50"/>
    <p:sldId id="330" r:id="rId51"/>
    <p:sldId id="331" r:id="rId52"/>
    <p:sldId id="321" r:id="rId53"/>
    <p:sldId id="312" r:id="rId54"/>
    <p:sldId id="342" r:id="rId55"/>
    <p:sldId id="353" r:id="rId56"/>
    <p:sldId id="343" r:id="rId57"/>
    <p:sldId id="413" r:id="rId58"/>
    <p:sldId id="307" r:id="rId59"/>
    <p:sldId id="315" r:id="rId60"/>
    <p:sldId id="354" r:id="rId61"/>
    <p:sldId id="355" r:id="rId62"/>
    <p:sldId id="308" r:id="rId63"/>
    <p:sldId id="356" r:id="rId64"/>
    <p:sldId id="358" r:id="rId65"/>
    <p:sldId id="357" r:id="rId66"/>
    <p:sldId id="360" r:id="rId67"/>
    <p:sldId id="365" r:id="rId68"/>
    <p:sldId id="366" r:id="rId69"/>
    <p:sldId id="367" r:id="rId70"/>
    <p:sldId id="368" r:id="rId71"/>
    <p:sldId id="369" r:id="rId72"/>
    <p:sldId id="362" r:id="rId73"/>
    <p:sldId id="370" r:id="rId74"/>
    <p:sldId id="371" r:id="rId75"/>
    <p:sldId id="363" r:id="rId76"/>
    <p:sldId id="373" r:id="rId77"/>
    <p:sldId id="364" r:id="rId78"/>
    <p:sldId id="404" r:id="rId79"/>
    <p:sldId id="374" r:id="rId80"/>
    <p:sldId id="375" r:id="rId81"/>
    <p:sldId id="376" r:id="rId82"/>
    <p:sldId id="385" r:id="rId83"/>
    <p:sldId id="387" r:id="rId84"/>
    <p:sldId id="405" r:id="rId85"/>
    <p:sldId id="377" r:id="rId86"/>
    <p:sldId id="406" r:id="rId87"/>
    <p:sldId id="407" r:id="rId88"/>
    <p:sldId id="383" r:id="rId89"/>
    <p:sldId id="381" r:id="rId90"/>
    <p:sldId id="414" r:id="rId91"/>
    <p:sldId id="410" r:id="rId92"/>
    <p:sldId id="411" r:id="rId93"/>
    <p:sldId id="384" r:id="rId94"/>
    <p:sldId id="412" r:id="rId95"/>
    <p:sldId id="309" r:id="rId96"/>
    <p:sldId id="388" r:id="rId97"/>
    <p:sldId id="341" r:id="rId98"/>
    <p:sldId id="338" r:id="rId99"/>
    <p:sldId id="339" r:id="rId100"/>
    <p:sldId id="333" r:id="rId101"/>
    <p:sldId id="326" r:id="rId102"/>
    <p:sldId id="290" r:id="rId103"/>
    <p:sldId id="286" r:id="rId104"/>
    <p:sldId id="287" r:id="rId105"/>
    <p:sldId id="288" r:id="rId106"/>
    <p:sldId id="319" r:id="rId107"/>
    <p:sldId id="320" r:id="rId108"/>
    <p:sldId id="260" r:id="rId10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70"/>
    <p:restoredTop sz="96181"/>
  </p:normalViewPr>
  <p:slideViewPr>
    <p:cSldViewPr snapToGrid="0" snapToObjects="1">
      <p:cViewPr>
        <p:scale>
          <a:sx n="80" d="100"/>
          <a:sy n="80" d="100"/>
        </p:scale>
        <p:origin x="2192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2939B-42D2-F445-8B5F-D833DE2B41DB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C4360-091D-CF42-8667-3E46ED9739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0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0DC24-248B-B940-8C37-5C472DD0E5B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103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64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52EC-B0D2-FE44-AF48-04AAA2C7119D}" type="datetimeFigureOut">
              <a:rPr kumimoji="1" lang="ja-JP" altLang="en-US" smtClean="0"/>
              <a:t>2019/6/29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79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1501.png"/><Relationship Id="rId14" Type="http://schemas.openxmlformats.org/officeDocument/2006/relationships/image" Target="../media/image15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260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4" Type="http://schemas.openxmlformats.org/officeDocument/2006/relationships/image" Target="../media/image1520.png"/><Relationship Id="rId5" Type="http://schemas.openxmlformats.org/officeDocument/2006/relationships/image" Target="../media/image1530.png"/><Relationship Id="rId6" Type="http://schemas.openxmlformats.org/officeDocument/2006/relationships/image" Target="../media/image1540.png"/><Relationship Id="rId7" Type="http://schemas.openxmlformats.org/officeDocument/2006/relationships/image" Target="../media/image15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4" Type="http://schemas.openxmlformats.org/officeDocument/2006/relationships/image" Target="../media/image1700.png"/><Relationship Id="rId5" Type="http://schemas.openxmlformats.org/officeDocument/2006/relationships/image" Target="../media/image1800.png"/><Relationship Id="rId6" Type="http://schemas.openxmlformats.org/officeDocument/2006/relationships/image" Target="../media/image1900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770.png"/><Relationship Id="rId10" Type="http://schemas.openxmlformats.org/officeDocument/2006/relationships/image" Target="../media/image780.png"/><Relationship Id="rId11" Type="http://schemas.openxmlformats.org/officeDocument/2006/relationships/image" Target="../media/image7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4" Type="http://schemas.openxmlformats.org/officeDocument/2006/relationships/image" Target="../media/image1700.png"/><Relationship Id="rId5" Type="http://schemas.openxmlformats.org/officeDocument/2006/relationships/image" Target="../media/image1800.png"/><Relationship Id="rId6" Type="http://schemas.openxmlformats.org/officeDocument/2006/relationships/image" Target="../media/image1900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800.png"/><Relationship Id="rId10" Type="http://schemas.openxmlformats.org/officeDocument/2006/relationships/image" Target="../media/image8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4" Type="http://schemas.openxmlformats.org/officeDocument/2006/relationships/image" Target="../media/image1700.png"/><Relationship Id="rId5" Type="http://schemas.openxmlformats.org/officeDocument/2006/relationships/image" Target="../media/image1800.png"/><Relationship Id="rId6" Type="http://schemas.openxmlformats.org/officeDocument/2006/relationships/image" Target="../media/image1900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800.png"/><Relationship Id="rId10" Type="http://schemas.openxmlformats.org/officeDocument/2006/relationships/image" Target="../media/image810.png"/><Relationship Id="rId11" Type="http://schemas.openxmlformats.org/officeDocument/2006/relationships/image" Target="../media/image8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0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0.png"/><Relationship Id="rId12" Type="http://schemas.openxmlformats.org/officeDocument/2006/relationships/image" Target="../media/image8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1600.png"/><Relationship Id="rId4" Type="http://schemas.openxmlformats.org/officeDocument/2006/relationships/image" Target="../media/image1700.png"/><Relationship Id="rId5" Type="http://schemas.openxmlformats.org/officeDocument/2006/relationships/image" Target="../media/image1800.png"/><Relationship Id="rId6" Type="http://schemas.openxmlformats.org/officeDocument/2006/relationships/image" Target="../media/image1900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800.png"/><Relationship Id="rId10" Type="http://schemas.openxmlformats.org/officeDocument/2006/relationships/image" Target="../media/image810.png"/></Relationships>
</file>

<file path=ppt/slides/_rels/slide10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720.png"/><Relationship Id="rId8" Type="http://schemas.openxmlformats.org/officeDocument/2006/relationships/image" Target="../media/image730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10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720.png"/><Relationship Id="rId8" Type="http://schemas.openxmlformats.org/officeDocument/2006/relationships/image" Target="../media/image730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3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6" Type="http://schemas.openxmlformats.org/officeDocument/2006/relationships/image" Target="../media/image211.png"/><Relationship Id="rId10" Type="http://schemas.openxmlformats.org/officeDocument/2006/relationships/image" Target="../media/image230.png"/><Relationship Id="rId11" Type="http://schemas.openxmlformats.org/officeDocument/2006/relationships/image" Target="../media/image1610.png"/><Relationship Id="rId9" Type="http://schemas.openxmlformats.org/officeDocument/2006/relationships/image" Target="../media/image220.png"/><Relationship Id="rId12" Type="http://schemas.openxmlformats.org/officeDocument/2006/relationships/image" Target="../media/image1710.png"/><Relationship Id="rId13" Type="http://schemas.openxmlformats.org/officeDocument/2006/relationships/image" Target="../media/image185.png"/><Relationship Id="rId14" Type="http://schemas.openxmlformats.org/officeDocument/2006/relationships/image" Target="../media/image191.png"/><Relationship Id="rId15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0.png"/><Relationship Id="rId1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1610.png"/><Relationship Id="rId4" Type="http://schemas.openxmlformats.org/officeDocument/2006/relationships/image" Target="../media/image1710.png"/><Relationship Id="rId5" Type="http://schemas.openxmlformats.org/officeDocument/2006/relationships/image" Target="../media/image185.png"/><Relationship Id="rId6" Type="http://schemas.openxmlformats.org/officeDocument/2006/relationships/image" Target="../media/image191.png"/><Relationship Id="rId7" Type="http://schemas.openxmlformats.org/officeDocument/2006/relationships/image" Target="../media/image201.png"/><Relationship Id="rId8" Type="http://schemas.openxmlformats.org/officeDocument/2006/relationships/image" Target="../media/image211.png"/><Relationship Id="rId9" Type="http://schemas.openxmlformats.org/officeDocument/2006/relationships/image" Target="../media/image220.png"/><Relationship Id="rId10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0.png"/><Relationship Id="rId12" Type="http://schemas.openxmlformats.org/officeDocument/2006/relationships/image" Target="../media/image270.png"/><Relationship Id="rId13" Type="http://schemas.openxmlformats.org/officeDocument/2006/relationships/image" Target="../media/image280.png"/><Relationship Id="rId14" Type="http://schemas.openxmlformats.org/officeDocument/2006/relationships/image" Target="../media/image230.png"/><Relationship Id="rId15" Type="http://schemas.openxmlformats.org/officeDocument/2006/relationships/image" Target="../media/image250.png"/><Relationship Id="rId16" Type="http://schemas.openxmlformats.org/officeDocument/2006/relationships/image" Target="../media/image290.png"/><Relationship Id="rId17" Type="http://schemas.openxmlformats.org/officeDocument/2006/relationships/image" Target="../media/image1610.png"/><Relationship Id="rId18" Type="http://schemas.openxmlformats.org/officeDocument/2006/relationships/image" Target="../media/image1710.png"/><Relationship Id="rId19" Type="http://schemas.openxmlformats.org/officeDocument/2006/relationships/image" Target="../media/image185.png"/><Relationship Id="rId20" Type="http://schemas.openxmlformats.org/officeDocument/2006/relationships/image" Target="../media/image191.png"/><Relationship Id="rId21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22" Type="http://schemas.openxmlformats.org/officeDocument/2006/relationships/image" Target="../media/image211.png"/><Relationship Id="rId9" Type="http://schemas.openxmlformats.org/officeDocument/2006/relationships/image" Target="../media/image220.png"/><Relationship Id="rId10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1.png"/><Relationship Id="rId12" Type="http://schemas.openxmlformats.org/officeDocument/2006/relationships/image" Target="../media/image34.png"/><Relationship Id="rId13" Type="http://schemas.openxmlformats.org/officeDocument/2006/relationships/image" Target="../media/image260.png"/><Relationship Id="rId14" Type="http://schemas.openxmlformats.org/officeDocument/2006/relationships/image" Target="../media/image270.png"/><Relationship Id="rId15" Type="http://schemas.openxmlformats.org/officeDocument/2006/relationships/image" Target="../media/image280.png"/><Relationship Id="rId16" Type="http://schemas.openxmlformats.org/officeDocument/2006/relationships/image" Target="../media/image300.png"/><Relationship Id="rId17" Type="http://schemas.openxmlformats.org/officeDocument/2006/relationships/image" Target="../media/image290.png"/><Relationship Id="rId18" Type="http://schemas.openxmlformats.org/officeDocument/2006/relationships/image" Target="../media/image1610.png"/><Relationship Id="rId19" Type="http://schemas.openxmlformats.org/officeDocument/2006/relationships/image" Target="../media/image1710.png"/><Relationship Id="rId20" Type="http://schemas.openxmlformats.org/officeDocument/2006/relationships/image" Target="../media/image185.png"/><Relationship Id="rId21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22" Type="http://schemas.openxmlformats.org/officeDocument/2006/relationships/image" Target="../media/image201.png"/><Relationship Id="rId23" Type="http://schemas.openxmlformats.org/officeDocument/2006/relationships/image" Target="../media/image211.png"/><Relationship Id="rId8" Type="http://schemas.openxmlformats.org/officeDocument/2006/relationships/image" Target="../media/image220.png"/><Relationship Id="rId9" Type="http://schemas.openxmlformats.org/officeDocument/2006/relationships/image" Target="../media/image240.png"/><Relationship Id="rId10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png"/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5" Type="http://schemas.openxmlformats.org/officeDocument/2006/relationships/image" Target="../media/image340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0.png"/><Relationship Id="rId12" Type="http://schemas.openxmlformats.org/officeDocument/2006/relationships/image" Target="../media/image34.png"/><Relationship Id="rId13" Type="http://schemas.openxmlformats.org/officeDocument/2006/relationships/image" Target="../media/image260.png"/><Relationship Id="rId14" Type="http://schemas.openxmlformats.org/officeDocument/2006/relationships/image" Target="../media/image270.png"/><Relationship Id="rId15" Type="http://schemas.openxmlformats.org/officeDocument/2006/relationships/image" Target="../media/image280.png"/><Relationship Id="rId16" Type="http://schemas.openxmlformats.org/officeDocument/2006/relationships/image" Target="../media/image290.png"/><Relationship Id="rId17" Type="http://schemas.openxmlformats.org/officeDocument/2006/relationships/image" Target="../media/image300.png"/><Relationship Id="rId18" Type="http://schemas.openxmlformats.org/officeDocument/2006/relationships/image" Target="../media/image1610.png"/><Relationship Id="rId19" Type="http://schemas.openxmlformats.org/officeDocument/2006/relationships/image" Target="../media/image1710.png"/><Relationship Id="rId20" Type="http://schemas.openxmlformats.org/officeDocument/2006/relationships/image" Target="../media/image185.png"/><Relationship Id="rId21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22" Type="http://schemas.openxmlformats.org/officeDocument/2006/relationships/image" Target="../media/image201.png"/><Relationship Id="rId23" Type="http://schemas.openxmlformats.org/officeDocument/2006/relationships/image" Target="../media/image211.png"/><Relationship Id="rId8" Type="http://schemas.openxmlformats.org/officeDocument/2006/relationships/image" Target="../media/image220.png"/><Relationship Id="rId9" Type="http://schemas.openxmlformats.org/officeDocument/2006/relationships/image" Target="../media/image240.png"/><Relationship Id="rId10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90.png"/><Relationship Id="rId20" Type="http://schemas.openxmlformats.org/officeDocument/2006/relationships/image" Target="../media/image58.png"/><Relationship Id="rId2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4" Type="http://schemas.openxmlformats.org/officeDocument/2006/relationships/image" Target="../media/image620.png"/><Relationship Id="rId5" Type="http://schemas.openxmlformats.org/officeDocument/2006/relationships/image" Target="../media/image630.png"/><Relationship Id="rId6" Type="http://schemas.openxmlformats.org/officeDocument/2006/relationships/image" Target="../media/image640.png"/><Relationship Id="rId7" Type="http://schemas.openxmlformats.org/officeDocument/2006/relationships/image" Target="../media/image350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610.png"/><Relationship Id="rId13" Type="http://schemas.openxmlformats.org/officeDocument/2006/relationships/image" Target="../media/image350.png"/><Relationship Id="rId14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9.png"/><Relationship Id="rId9" Type="http://schemas.openxmlformats.org/officeDocument/2006/relationships/image" Target="../media/image68.png"/><Relationship Id="rId10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Relationship Id="rId10" Type="http://schemas.openxmlformats.org/officeDocument/2006/relationships/image" Target="../media/image610.png"/><Relationship Id="rId11" Type="http://schemas.openxmlformats.org/officeDocument/2006/relationships/image" Target="../media/image350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Relationship Id="rId10" Type="http://schemas.openxmlformats.org/officeDocument/2006/relationships/image" Target="../media/image610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Relationship Id="rId10" Type="http://schemas.openxmlformats.org/officeDocument/2006/relationships/image" Target="../media/image6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9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20" Type="http://schemas.openxmlformats.org/officeDocument/2006/relationships/image" Target="../media/image109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1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110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13.png"/><Relationship Id="rId6" Type="http://schemas.openxmlformats.org/officeDocument/2006/relationships/image" Target="../media/image80.png"/><Relationship Id="rId7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2.png"/><Relationship Id="rId8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2.png"/><Relationship Id="rId8" Type="http://schemas.openxmlformats.org/officeDocument/2006/relationships/image" Target="../media/image130.png"/><Relationship Id="rId9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4" Type="http://schemas.openxmlformats.org/officeDocument/2006/relationships/image" Target="../media/image1320.png"/><Relationship Id="rId5" Type="http://schemas.openxmlformats.org/officeDocument/2006/relationships/image" Target="../media/image13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9" Type="http://schemas.openxmlformats.org/officeDocument/2006/relationships/image" Target="../media/image66.png"/><Relationship Id="rId12" Type="http://schemas.openxmlformats.org/officeDocument/2006/relationships/image" Target="../media/image139.png"/><Relationship Id="rId13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11" Type="http://schemas.openxmlformats.org/officeDocument/2006/relationships/image" Target="../media/image68.png"/><Relationship Id="rId9" Type="http://schemas.openxmlformats.org/officeDocument/2006/relationships/image" Target="../media/image66.png"/><Relationship Id="rId12" Type="http://schemas.openxmlformats.org/officeDocument/2006/relationships/image" Target="../media/image139.png"/><Relationship Id="rId13" Type="http://schemas.openxmlformats.org/officeDocument/2006/relationships/image" Target="../media/image351.png"/><Relationship Id="rId1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351.png"/><Relationship Id="rId1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720.png"/><Relationship Id="rId9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73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7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3" Type="http://schemas.openxmlformats.org/officeDocument/2006/relationships/image" Target="../media/image140.png"/><Relationship Id="rId4" Type="http://schemas.openxmlformats.org/officeDocument/2006/relationships/image" Target="../media/image56.png"/><Relationship Id="rId5" Type="http://schemas.openxmlformats.org/officeDocument/2006/relationships/image" Target="../media/image142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3" Type="http://schemas.openxmlformats.org/officeDocument/2006/relationships/image" Target="../media/image140.png"/><Relationship Id="rId4" Type="http://schemas.openxmlformats.org/officeDocument/2006/relationships/image" Target="../media/image56.png"/><Relationship Id="rId5" Type="http://schemas.openxmlformats.org/officeDocument/2006/relationships/image" Target="../media/image142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8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154.png"/><Relationship Id="rId27" Type="http://schemas.microsoft.com/office/2007/relationships/hdphoto" Target="../media/hdphoto9.wdp"/><Relationship Id="rId10" Type="http://schemas.openxmlformats.org/officeDocument/2006/relationships/image" Target="../media/image490.png"/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9" Type="http://schemas.openxmlformats.org/officeDocument/2006/relationships/image" Target="../media/image48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7.png"/><Relationship Id="rId7" Type="http://schemas.microsoft.com/office/2007/relationships/hdphoto" Target="../media/hdphoto3.wdp"/><Relationship Id="rId8" Type="http://schemas.microsoft.com/office/2007/relationships/hdphoto" Target="../media/hdphoto4.wdp"/><Relationship Id="rId9" Type="http://schemas.openxmlformats.org/officeDocument/2006/relationships/image" Target="../media/image8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8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154.png"/><Relationship Id="rId27" Type="http://schemas.microsoft.com/office/2007/relationships/hdphoto" Target="../media/hdphoto9.wdp"/><Relationship Id="rId10" Type="http://schemas.openxmlformats.org/officeDocument/2006/relationships/image" Target="../media/image490.png"/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9" Type="http://schemas.openxmlformats.org/officeDocument/2006/relationships/image" Target="../media/image480.png"/></Relationships>
</file>

<file path=ppt/slides/_rels/slide7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8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154.png"/><Relationship Id="rId27" Type="http://schemas.microsoft.com/office/2007/relationships/hdphoto" Target="../media/hdphoto9.wdp"/><Relationship Id="rId10" Type="http://schemas.openxmlformats.org/officeDocument/2006/relationships/image" Target="../media/image490.png"/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9" Type="http://schemas.openxmlformats.org/officeDocument/2006/relationships/image" Target="../media/image480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54.png"/><Relationship Id="rId16" Type="http://schemas.microsoft.com/office/2007/relationships/hdphoto" Target="../media/hdphoto9.wdp"/><Relationship Id="rId17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54.png"/><Relationship Id="rId16" Type="http://schemas.microsoft.com/office/2007/relationships/hdphoto" Target="../media/hdphoto9.wdp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54.png"/><Relationship Id="rId16" Type="http://schemas.microsoft.com/office/2007/relationships/hdphoto" Target="../media/hdphoto9.wdp"/><Relationship Id="rId17" Type="http://schemas.openxmlformats.org/officeDocument/2006/relationships/image" Target="../media/image168.png"/><Relationship Id="rId18" Type="http://schemas.openxmlformats.org/officeDocument/2006/relationships/image" Target="../media/image170.png"/><Relationship Id="rId19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2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6.wdp"/><Relationship Id="rId5" Type="http://schemas.openxmlformats.org/officeDocument/2006/relationships/image" Target="../media/image11.jpeg"/><Relationship Id="rId6" Type="http://schemas.openxmlformats.org/officeDocument/2006/relationships/image" Target="../media/image5.png"/><Relationship Id="rId7" Type="http://schemas.microsoft.com/office/2007/relationships/hdphoto" Target="../media/hdphoto7.wdp"/><Relationship Id="rId8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4" Type="http://schemas.openxmlformats.org/officeDocument/2006/relationships/image" Target="../media/image530.png"/><Relationship Id="rId15" Type="http://schemas.openxmlformats.org/officeDocument/2006/relationships/image" Target="../media/image540.png"/><Relationship Id="rId16" Type="http://schemas.openxmlformats.org/officeDocument/2006/relationships/image" Target="../media/image550.png"/><Relationship Id="rId17" Type="http://schemas.openxmlformats.org/officeDocument/2006/relationships/image" Target="../media/image560.png"/><Relationship Id="rId18" Type="http://schemas.openxmlformats.org/officeDocument/2006/relationships/image" Target="../media/image57.png"/><Relationship Id="rId19" Type="http://schemas.openxmlformats.org/officeDocument/2006/relationships/image" Target="../media/image590.png"/><Relationship Id="rId20" Type="http://schemas.openxmlformats.org/officeDocument/2006/relationships/image" Target="../media/image58.png"/><Relationship Id="rId2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20" Type="http://schemas.openxmlformats.org/officeDocument/2006/relationships/image" Target="../media/image109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1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2.png"/><Relationship Id="rId8" Type="http://schemas.openxmlformats.org/officeDocument/2006/relationships/image" Target="../media/image130.png"/><Relationship Id="rId9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4" Type="http://schemas.openxmlformats.org/officeDocument/2006/relationships/image" Target="../media/image1320.png"/><Relationship Id="rId5" Type="http://schemas.openxmlformats.org/officeDocument/2006/relationships/image" Target="../media/image13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0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139.png"/><Relationship Id="rId13" Type="http://schemas.openxmlformats.org/officeDocument/2006/relationships/image" Target="../media/image73.png"/><Relationship Id="rId14" Type="http://schemas.openxmlformats.org/officeDocument/2006/relationships/image" Target="../media/image83.png"/><Relationship Id="rId15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720.png"/></Relationships>
</file>

<file path=ppt/slides/_rels/slide8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54.png"/><Relationship Id="rId16" Type="http://schemas.microsoft.com/office/2007/relationships/hdphoto" Target="../media/hdphoto9.wdp"/><Relationship Id="rId17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6.wdp"/><Relationship Id="rId5" Type="http://schemas.openxmlformats.org/officeDocument/2006/relationships/image" Target="../media/image11.jpeg"/><Relationship Id="rId6" Type="http://schemas.openxmlformats.org/officeDocument/2006/relationships/image" Target="../media/image5.png"/><Relationship Id="rId7" Type="http://schemas.microsoft.com/office/2007/relationships/hdphoto" Target="../media/hdphoto7.wdp"/><Relationship Id="rId8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7.png"/><Relationship Id="rId7" Type="http://schemas.microsoft.com/office/2007/relationships/hdphoto" Target="../media/hdphoto3.wdp"/><Relationship Id="rId8" Type="http://schemas.microsoft.com/office/2007/relationships/hdphoto" Target="../media/hdphoto4.wdp"/><Relationship Id="rId9" Type="http://schemas.openxmlformats.org/officeDocument/2006/relationships/image" Target="../media/image8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/Relationships>
</file>

<file path=ppt/slides/_rels/slide9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0.png"/><Relationship Id="rId12" Type="http://schemas.openxmlformats.org/officeDocument/2006/relationships/image" Target="../media/image860.png"/><Relationship Id="rId13" Type="http://schemas.openxmlformats.org/officeDocument/2006/relationships/image" Target="../media/image870.png"/><Relationship Id="rId14" Type="http://schemas.openxmlformats.org/officeDocument/2006/relationships/image" Target="../media/image880.png"/><Relationship Id="rId15" Type="http://schemas.openxmlformats.org/officeDocument/2006/relationships/image" Target="../media/image890.png"/><Relationship Id="rId16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1.png"/><Relationship Id="rId3" Type="http://schemas.openxmlformats.org/officeDocument/2006/relationships/image" Target="../media/image34.png"/><Relationship Id="rId4" Type="http://schemas.openxmlformats.org/officeDocument/2006/relationships/image" Target="../media/image781.png"/><Relationship Id="rId5" Type="http://schemas.openxmlformats.org/officeDocument/2006/relationships/image" Target="../media/image791.png"/><Relationship Id="rId6" Type="http://schemas.openxmlformats.org/officeDocument/2006/relationships/image" Target="../media/image801.png"/><Relationship Id="rId7" Type="http://schemas.openxmlformats.org/officeDocument/2006/relationships/image" Target="../media/image811.png"/><Relationship Id="rId8" Type="http://schemas.openxmlformats.org/officeDocument/2006/relationships/image" Target="../media/image821.png"/><Relationship Id="rId9" Type="http://schemas.openxmlformats.org/officeDocument/2006/relationships/image" Target="../media/image831.png"/><Relationship Id="rId10" Type="http://schemas.openxmlformats.org/officeDocument/2006/relationships/image" Target="../media/image8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Relationship Id="rId10" Type="http://schemas.openxmlformats.org/officeDocument/2006/relationships/image" Target="../media/image610.png"/><Relationship Id="rId11" Type="http://schemas.openxmlformats.org/officeDocument/2006/relationships/image" Target="../media/image350.png"/><Relationship Id="rId1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10.png"/><Relationship Id="rId13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.png"/><Relationship Id="rId7" Type="http://schemas.openxmlformats.org/officeDocument/2006/relationships/image" Target="../media/image720.png"/><Relationship Id="rId8" Type="http://schemas.openxmlformats.org/officeDocument/2006/relationships/image" Target="../media/image730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93C07FB3-FD2D-BA4F-8B01-2C0533B6D6F9}"/>
              </a:ext>
            </a:extLst>
          </p:cNvPr>
          <p:cNvSpPr txBox="1"/>
          <p:nvPr/>
        </p:nvSpPr>
        <p:spPr>
          <a:xfrm>
            <a:off x="1535745" y="2660452"/>
            <a:ext cx="65165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000" dirty="0" err="1"/>
              <a:t>Beginne</a:t>
            </a:r>
            <a:r>
              <a:rPr lang="en-US" altLang="ja-JP" sz="6000" dirty="0" err="1">
                <a:solidFill>
                  <a:srgbClr val="0432FF"/>
                </a:solidFill>
              </a:rPr>
              <a:t>R</a:t>
            </a:r>
            <a:r>
              <a:rPr lang="en-US" altLang="ja-JP" sz="6000" dirty="0"/>
              <a:t> </a:t>
            </a:r>
            <a:r>
              <a:rPr lang="en-US" altLang="ja-JP" sz="6000" dirty="0" smtClean="0"/>
              <a:t>Session</a:t>
            </a:r>
          </a:p>
          <a:p>
            <a:pPr algn="ctr"/>
            <a:r>
              <a:rPr kumimoji="1" lang="en-US" altLang="ja-JP" sz="6000" dirty="0" smtClean="0"/>
              <a:t>- </a:t>
            </a:r>
            <a:r>
              <a:rPr lang="ja-JP" altLang="en-US" sz="6000" dirty="0" smtClean="0"/>
              <a:t>確率の基礎</a:t>
            </a:r>
            <a:r>
              <a:rPr kumimoji="1" lang="en-US" altLang="ja-JP" sz="6000" dirty="0" smtClean="0"/>
              <a:t> - </a:t>
            </a:r>
            <a:endParaRPr kumimoji="1" lang="ja-JP" altLang="en-US" sz="6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08889" y="587702"/>
            <a:ext cx="3042065" cy="23576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0" y="0"/>
            <a:ext cx="189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#79 </a:t>
            </a:r>
            <a:r>
              <a:rPr kumimoji="1" lang="en-US" altLang="ja-JP" sz="2400" dirty="0" err="1" smtClean="0"/>
              <a:t>Tokyo.R</a:t>
            </a:r>
            <a:endParaRPr kumimoji="1" lang="ja-JP" altLang="en-US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66D3E692-5FA5-7B42-869E-F8BB466A1F4D}"/>
              </a:ext>
            </a:extLst>
          </p:cNvPr>
          <p:cNvSpPr/>
          <p:nvPr/>
        </p:nvSpPr>
        <p:spPr>
          <a:xfrm>
            <a:off x="0" y="461665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dirty="0" smtClean="0">
                <a:latin typeface="Arial" panose="020B0604020202020204" pitchFamily="34" charset="0"/>
                <a:ea typeface="DFPGyoSho-Lt" charset="-128"/>
                <a:cs typeface="Arial" panose="020B0604020202020204" pitchFamily="34" charset="0"/>
              </a:rPr>
              <a:t>2019.06.29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40274" y="5754207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@</a:t>
            </a:r>
            <a:r>
              <a:rPr kumimoji="1" lang="en-US" altLang="ja-JP" sz="3200" dirty="0" smtClean="0"/>
              <a:t>kilometer00</a:t>
            </a:r>
            <a:endParaRPr kumimoji="1" lang="ja-JP" altLang="en-US" sz="3200" dirty="0"/>
          </a:p>
        </p:txBody>
      </p:sp>
      <p:pic>
        <p:nvPicPr>
          <p:cNvPr id="9" name="Picture 2" descr="サイバーエージェント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26" y="0"/>
            <a:ext cx="1475874" cy="126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7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336758" y="2727157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smtClean="0"/>
              <a:t>今回は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9027820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 rot="19058118">
            <a:off x="2453598" y="1873034"/>
            <a:ext cx="6579168" cy="2889678"/>
          </a:xfrm>
          <a:prstGeom prst="roundRect">
            <a:avLst>
              <a:gd name="adj" fmla="val 20614"/>
            </a:avLst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390438"/>
            <a:ext cx="2127635" cy="2115219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21562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ℛ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215624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2286348" y="2242247"/>
            <a:ext cx="1774991" cy="2297778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テキスト ボックス 47"/>
          <p:cNvSpPr txBox="1"/>
          <p:nvPr/>
        </p:nvSpPr>
        <p:spPr>
          <a:xfrm>
            <a:off x="3775157" y="37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6075499" y="4920595"/>
                <a:ext cx="258307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499" y="4920595"/>
                <a:ext cx="2583079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310" t="-61111" r="-1655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6531780" y="29416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172300" y="6134436"/>
                <a:ext cx="92320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dirty="0" smtClean="0"/>
                  <a:t>を考える事で、実現値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ja-JP" altLang="en-US" dirty="0" smtClean="0"/>
                  <a:t>が存在する実数空間から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charset="0"/>
                      </a:rPr>
                      <m:t>[1,</m:t>
                    </m:r>
                    <m:r>
                      <a:rPr lang="en-US" altLang="ja-JP" b="0" i="1" smtClean="0">
                        <a:latin typeface="Cambria Math" charset="0"/>
                      </a:rPr>
                      <m:t>0]</m:t>
                    </m:r>
                  </m:oMath>
                </a14:m>
                <a:r>
                  <a:rPr kumimoji="1" lang="ja-JP" altLang="en-US" dirty="0" smtClean="0"/>
                  <a:t>空間への写像である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ja-JP" altLang="en-US" dirty="0" smtClean="0"/>
                  <a:t>確率分布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kumimoji="1" lang="ja-JP" altLang="en-US" dirty="0" smtClean="0"/>
                  <a:t>を定義することができ、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altLang="ja-JP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𝒮</m:t>
                    </m:r>
                    <m:r>
                      <a:rPr lang="en-US" altLang="ja-JP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ja-JP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ja-JP" altLang="en-US" dirty="0" smtClean="0"/>
                  <a:t>を確率空間として捉えられるようになった。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00" y="6134436"/>
                <a:ext cx="9232079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528" t="-11321" b="-707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9020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263883" y="360563"/>
                <a:ext cx="51788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40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40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ja-JP" altLang="en-US" sz="4000" dirty="0" smtClean="0">
                    <a:solidFill>
                      <a:schemeClr val="tx1"/>
                    </a:solidFill>
                  </a:rPr>
                  <a:t>の性質より、</a:t>
                </a:r>
                <a:endParaRPr lang="ja-JP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3" y="360563"/>
                <a:ext cx="5178854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3412" t="-15517" r="-3529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880947" y="1060364"/>
                <a:ext cx="5946435" cy="19395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kumimoji="1" lang="en-US" altLang="ja-JP" sz="4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m:rPr>
                          <m:sty m:val="p"/>
                        </m:rPr>
                        <a:rPr lang="en-US" altLang="ja-JP" sz="4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4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4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4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  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</m:nary>
                    </m:oMath>
                  </m:oMathPara>
                </a14:m>
                <a:endParaRPr lang="en-US" altLang="ja-JP" sz="44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47" y="1060364"/>
                <a:ext cx="5946435" cy="19395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63883" y="3247551"/>
                <a:ext cx="56441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4000" smtClean="0">
                    <a:solidFill>
                      <a:schemeClr val="tx1"/>
                    </a:solidFill>
                  </a:rPr>
                  <a:t>確率測度</a:t>
                </a:r>
                <a14:m>
                  <m:oMath xmlns:m="http://schemas.openxmlformats.org/officeDocument/2006/math">
                    <m:r>
                      <a:rPr lang="en-US" altLang="ja-JP" sz="40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ja-JP" altLang="en-US" sz="4000" dirty="0" smtClean="0">
                    <a:solidFill>
                      <a:schemeClr val="tx1"/>
                    </a:solidFill>
                  </a:rPr>
                  <a:t>の性質より、</a:t>
                </a:r>
                <a:endParaRPr lang="ja-JP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3" y="3247551"/>
                <a:ext cx="5644174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3132" t="-15517" r="-3240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-629593" y="4046941"/>
                <a:ext cx="5397190" cy="677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ja-JP" sz="4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altLang="ja-JP" sz="4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r>
                  <a:rPr lang="en-US" altLang="ja-JP" sz="4400" b="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altLang="ja-JP" sz="4400" b="0" dirty="0" smtClean="0">
                    <a:ea typeface="Cambria Math" charset="0"/>
                    <a:cs typeface="Cambria Math" charset="0"/>
                  </a:rPr>
                </a:br>
                <a:endParaRPr lang="en-US" altLang="ja-JP" sz="44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593" y="4046941"/>
                <a:ext cx="5397190" cy="6771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1948256" y="5844868"/>
                <a:ext cx="6147132" cy="769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4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⇒  </m:t>
                    </m:r>
                    <m:r>
                      <a:rPr lang="en-US" altLang="ja-JP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ja-JP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256" y="5844868"/>
                <a:ext cx="6147132" cy="7699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-3743" y="4842751"/>
                <a:ext cx="5765180" cy="872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d>
                        <m:dPr>
                          <m:ctrlP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4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ja-JP" sz="4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=∅ </m:t>
                      </m:r>
                    </m:oMath>
                  </m:oMathPara>
                </a14:m>
                <a:r>
                  <a:rPr lang="en-US" altLang="ja-JP" sz="4400" dirty="0">
                    <a:ea typeface="Cambria Math" charset="0"/>
                    <a:cs typeface="Cambria Math" charset="0"/>
                  </a:rPr>
                  <a:t/>
                </a:r>
                <a:br>
                  <a:rPr lang="en-US" altLang="ja-JP" sz="4400" dirty="0">
                    <a:ea typeface="Cambria Math" charset="0"/>
                    <a:cs typeface="Cambria Math" charset="0"/>
                  </a:rPr>
                </a:br>
                <a:endParaRPr lang="ja-JP" altLang="en-US" sz="4400" dirty="0"/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43" y="4842751"/>
                <a:ext cx="5765180" cy="8724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8151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286439" y="758488"/>
            <a:ext cx="5871990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36636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4593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sz="3400" b="0" i="1" smtClean="0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blipFill rotWithShape="0">
                <a:blip r:embed="rId3"/>
                <a:stretch>
                  <a:fillRect l="-10409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blipFill rotWithShape="0">
                <a:blip r:embed="rId4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blipFill rotWithShape="0">
                <a:blip r:embed="rId5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blipFill rotWithShape="0">
                <a:blip r:embed="rId6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も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blipFill rotWithShape="0">
                <a:blip r:embed="rId7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497220" y="6001928"/>
                <a:ext cx="311816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latin typeface="Cambria Math" charset="0"/>
                      </a:rPr>
                      <m:t>𝜔</m:t>
                    </m:r>
                  </m:oMath>
                </a14:m>
                <a:endParaRPr lang="en-US" altLang="ja-JP" sz="1600" dirty="0" smtClean="0"/>
              </a:p>
              <a:p>
                <a:pPr algn="ctr"/>
                <a:r>
                  <a:rPr lang="en-US" altLang="ja-JP" sz="1600" dirty="0" smtClean="0"/>
                  <a:t>elementary event (atomic event)</a:t>
                </a:r>
                <a:endParaRPr lang="ja-JP" altLang="en-US" sz="16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20" y="6001928"/>
                <a:ext cx="3118161" cy="769441"/>
              </a:xfrm>
              <a:prstGeom prst="rect">
                <a:avLst/>
              </a:prstGeom>
              <a:blipFill rotWithShape="0">
                <a:blip r:embed="rId9"/>
                <a:stretch>
                  <a:fillRect l="-587" t="-8730" r="-391" b="-95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410427" y="6010680"/>
                <a:ext cx="113396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altLang="ja-JP" sz="1600" dirty="0" smtClean="0"/>
                  <a:t/>
                </a:r>
                <a:br>
                  <a:rPr lang="en-US" altLang="ja-JP" sz="1600" dirty="0" smtClean="0"/>
                </a:br>
                <a:r>
                  <a:rPr lang="en-US" altLang="ja-JP" sz="1600" dirty="0" smtClean="0"/>
                  <a:t>event</a:t>
                </a:r>
                <a:endParaRPr lang="ja-JP" altLang="en-US" sz="1600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7" y="6010680"/>
                <a:ext cx="1133964" cy="769441"/>
              </a:xfrm>
              <a:prstGeom prst="rect">
                <a:avLst/>
              </a:prstGeom>
              <a:blipFill rotWithShape="0">
                <a:blip r:embed="rId10"/>
                <a:stretch>
                  <a:fillRect l="-10160" t="-7937" b="-95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876567" y="770013"/>
                <a:ext cx="3642344" cy="60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>sample space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3642344" cy="603499"/>
              </a:xfrm>
              <a:prstGeom prst="rect">
                <a:avLst/>
              </a:prstGeom>
              <a:blipFill rotWithShape="0">
                <a:blip r:embed="rId11"/>
                <a:stretch>
                  <a:fillRect l="-4355" t="-10101" r="-670" b="-323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286439" y="980500"/>
            <a:ext cx="5871990" cy="5790869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36636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4593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sz="3400" b="0" i="1" smtClean="0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blipFill rotWithShape="0">
                <a:blip r:embed="rId3"/>
                <a:stretch>
                  <a:fillRect l="-10409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blipFill rotWithShape="0">
                <a:blip r:embed="rId4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blipFill rotWithShape="0">
                <a:blip r:embed="rId5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blipFill rotWithShape="0">
                <a:blip r:embed="rId6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も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blipFill rotWithShape="0">
                <a:blip r:embed="rId7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altLang="ja-JP" sz="1600" dirty="0" smtClean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>sample space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blipFill rotWithShape="0">
                <a:blip r:embed="rId10"/>
                <a:stretch>
                  <a:fillRect l="-4181" t="-10101" r="-669" b="-323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9474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42" name="角丸四角形 41"/>
          <p:cNvSpPr/>
          <p:nvPr/>
        </p:nvSpPr>
        <p:spPr>
          <a:xfrm>
            <a:off x="6449452" y="1598113"/>
            <a:ext cx="2529905" cy="5173256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6730332" y="1733962"/>
            <a:ext cx="1946659" cy="39948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268361" y="2111125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1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268361" y="4410884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3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7268361" y="3261005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2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37" name="角丸四角形 36"/>
          <p:cNvSpPr/>
          <p:nvPr/>
        </p:nvSpPr>
        <p:spPr>
          <a:xfrm>
            <a:off x="286439" y="980500"/>
            <a:ext cx="5871990" cy="5790869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36636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4593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sz="3400" b="0" i="1" smtClean="0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blipFill rotWithShape="0">
                <a:blip r:embed="rId3"/>
                <a:stretch>
                  <a:fillRect l="-10409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blipFill rotWithShape="0">
                <a:blip r:embed="rId4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blipFill rotWithShape="0">
                <a:blip r:embed="rId5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blipFill rotWithShape="0">
                <a:blip r:embed="rId6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も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blipFill rotWithShape="0">
                <a:blip r:embed="rId7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altLang="ja-JP" sz="1600" dirty="0" smtClean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 flipH="1">
            <a:off x="5326223" y="2427742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>
            <a:off x="5307160" y="3584715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H="1">
            <a:off x="5326223" y="4750870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>sample space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blipFill rotWithShape="0">
                <a:blip r:embed="rId10"/>
                <a:stretch>
                  <a:fillRect l="-4181" t="-10101" r="-669" b="-323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6761081" y="6010680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81" y="6010680"/>
                <a:ext cx="1843773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5941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988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42" name="角丸四角形 41"/>
          <p:cNvSpPr/>
          <p:nvPr/>
        </p:nvSpPr>
        <p:spPr>
          <a:xfrm>
            <a:off x="6449452" y="1598113"/>
            <a:ext cx="2529905" cy="5173256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6730332" y="1733962"/>
            <a:ext cx="1946659" cy="39948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268361" y="2111125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1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268361" y="4410884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3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7268361" y="3261005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2</a:t>
            </a:r>
            <a:r>
              <a:rPr lang="ja-JP" altLang="en-US" sz="4000" dirty="0" smtClean="0"/>
              <a:t>点</a:t>
            </a:r>
            <a:endParaRPr kumimoji="1" lang="en-US" altLang="ja-JP" sz="4000" dirty="0" smtClean="0"/>
          </a:p>
        </p:txBody>
      </p:sp>
      <p:sp>
        <p:nvSpPr>
          <p:cNvPr id="37" name="角丸四角形 36"/>
          <p:cNvSpPr/>
          <p:nvPr/>
        </p:nvSpPr>
        <p:spPr>
          <a:xfrm>
            <a:off x="286439" y="980500"/>
            <a:ext cx="5871990" cy="5790869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36636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4593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sz="3400" b="0" i="1" smtClean="0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640770" cy="615553"/>
              </a:xfrm>
              <a:prstGeom prst="rect">
                <a:avLst/>
              </a:prstGeom>
              <a:blipFill rotWithShape="0">
                <a:blip r:embed="rId3"/>
                <a:stretch>
                  <a:fillRect l="-10409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650837" cy="615553"/>
              </a:xfrm>
              <a:prstGeom prst="rect">
                <a:avLst/>
              </a:prstGeom>
              <a:blipFill rotWithShape="0">
                <a:blip r:embed="rId4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650837" cy="615553"/>
              </a:xfrm>
              <a:prstGeom prst="rect">
                <a:avLst/>
              </a:prstGeom>
              <a:blipFill rotWithShape="0">
                <a:blip r:embed="rId5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の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650837" cy="615553"/>
              </a:xfrm>
              <a:prstGeom prst="rect">
                <a:avLst/>
              </a:prstGeom>
              <a:blipFill rotWithShape="0">
                <a:blip r:embed="rId6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b="0" i="1" smtClean="0">
                        <a:latin typeface="Cambria Math" charset="0"/>
                      </a:rPr>
                      <m:t>も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650837" cy="615553"/>
              </a:xfrm>
              <a:prstGeom prst="rect">
                <a:avLst/>
              </a:prstGeom>
              <a:blipFill rotWithShape="0">
                <a:blip r:embed="rId7"/>
                <a:stretch>
                  <a:fillRect l="-10332" t="-14851" b="-336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400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3400" b="0" i="1" smtClean="0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altLang="ja-JP" sz="3400" i="1">
                        <a:latin typeface="Cambria Math" charset="0"/>
                      </a:rPr>
                      <m:t>:</m:t>
                    </m:r>
                    <m:r>
                      <a:rPr lang="ja-JP" altLang="en-US" sz="3400" i="1">
                        <a:latin typeface="Cambria Math" charset="0"/>
                      </a:rPr>
                      <m:t>へ</m:t>
                    </m:r>
                  </m:oMath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650837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10332" t="-13861" b="-346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altLang="ja-JP" sz="1600" dirty="0" smtClean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794" y="5388580"/>
                <a:ext cx="113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 flipH="1">
            <a:off x="5326223" y="2427742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>
            <a:off x="5307160" y="3584715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H="1">
            <a:off x="5326223" y="4750870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>sample space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878" y="6034177"/>
                <a:ext cx="3642344" cy="603499"/>
              </a:xfrm>
              <a:prstGeom prst="rect">
                <a:avLst/>
              </a:prstGeom>
              <a:blipFill rotWithShape="0">
                <a:blip r:embed="rId10"/>
                <a:stretch>
                  <a:fillRect l="-4181" t="-10101" r="-669" b="-323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6761081" y="6010680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81" y="6010680"/>
                <a:ext cx="1843773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5941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正方形/長方形 48"/>
              <p:cNvSpPr/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tx1"/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tx1"/>
                    </a:solidFill>
                  </a:rPr>
                </a:br>
                <a:r>
                  <a:rPr lang="en-US" altLang="ja-JP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正方形/長方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blipFill rotWithShape="0">
                <a:blip r:embed="rId12"/>
                <a:stretch>
                  <a:fillRect l="-13675" r="-1282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7840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390438"/>
            <a:ext cx="2127635" cy="2115219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正方形/長方形 63"/>
              <p:cNvSpPr/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∋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4" name="正方形/長方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矢印コネクタ 25"/>
          <p:cNvCxnSpPr/>
          <p:nvPr/>
        </p:nvCxnSpPr>
        <p:spPr>
          <a:xfrm>
            <a:off x="2286348" y="2242247"/>
            <a:ext cx="1774991" cy="2297778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889614" y="64502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</a:t>
            </a:r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46440" y="56443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確率分布</a:t>
            </a:r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613576" y="64502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実現値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665483" y="5610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確率変数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456361" y="6450218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事象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テキスト ボックス 47"/>
          <p:cNvSpPr txBox="1"/>
          <p:nvPr/>
        </p:nvSpPr>
        <p:spPr>
          <a:xfrm>
            <a:off x="3775157" y="37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/>
          <p:cNvSpPr txBox="1"/>
          <p:nvPr/>
        </p:nvSpPr>
        <p:spPr>
          <a:xfrm>
            <a:off x="0" y="-13973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 </a:t>
            </a:r>
            <a:r>
              <a:rPr lang="ja-JP" altLang="en-US" dirty="0" smtClean="0"/>
              <a:t>この内容は</a:t>
            </a:r>
            <a:r>
              <a:rPr kumimoji="1" lang="ja-JP" altLang="en-US" dirty="0" smtClean="0"/>
              <a:t>一般性</a:t>
            </a:r>
            <a:r>
              <a:rPr lang="ja-JP" altLang="en-US" dirty="0" smtClean="0"/>
              <a:t>は失われない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3031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390438"/>
            <a:ext cx="2127635" cy="2115219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正方形/長方形 63"/>
              <p:cNvSpPr/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∋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4" name="正方形/長方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矢印コネクタ 25"/>
          <p:cNvCxnSpPr/>
          <p:nvPr/>
        </p:nvCxnSpPr>
        <p:spPr>
          <a:xfrm>
            <a:off x="2286348" y="2242247"/>
            <a:ext cx="1774991" cy="2297778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889614" y="64502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</a:t>
            </a:r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46440" y="56443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確率分布</a:t>
            </a:r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613576" y="64502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実現値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665483" y="5610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確率変数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456361" y="6450218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事象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テキスト ボックス 47"/>
          <p:cNvSpPr txBox="1"/>
          <p:nvPr/>
        </p:nvSpPr>
        <p:spPr>
          <a:xfrm>
            <a:off x="3775157" y="37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116958" y="355359"/>
            <a:ext cx="8944445" cy="6464191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15017" y="2850745"/>
            <a:ext cx="940674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※ </a:t>
            </a:r>
            <a:r>
              <a:rPr lang="ja-JP" altLang="en-US" sz="4000" dirty="0" smtClean="0"/>
              <a:t>この内容は</a:t>
            </a:r>
            <a:r>
              <a:rPr kumimoji="1" lang="ja-JP" altLang="en-US" sz="4000" dirty="0" smtClean="0"/>
              <a:t>一般性</a:t>
            </a:r>
            <a:r>
              <a:rPr lang="ja-JP" altLang="en-US" sz="4000" dirty="0" smtClean="0"/>
              <a:t>は失われない</a:t>
            </a:r>
            <a:r>
              <a:rPr lang="ja-JP" altLang="en-US" sz="5400" dirty="0" smtClean="0"/>
              <a:t>が、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107779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図形グループ 27"/>
          <p:cNvGrpSpPr/>
          <p:nvPr/>
        </p:nvGrpSpPr>
        <p:grpSpPr>
          <a:xfrm>
            <a:off x="602256" y="890529"/>
            <a:ext cx="2141778" cy="2249278"/>
            <a:chOff x="602256" y="890529"/>
            <a:chExt cx="2141778" cy="2249278"/>
          </a:xfrm>
        </p:grpSpPr>
        <p:grpSp>
          <p:nvGrpSpPr>
            <p:cNvPr id="24" name="図形グループ 23"/>
            <p:cNvGrpSpPr/>
            <p:nvPr/>
          </p:nvGrpSpPr>
          <p:grpSpPr>
            <a:xfrm>
              <a:off x="602256" y="890529"/>
              <a:ext cx="2141693" cy="2249278"/>
              <a:chOff x="1075981" y="703242"/>
              <a:chExt cx="1973855" cy="2073009"/>
            </a:xfrm>
          </p:grpSpPr>
          <p:cxnSp>
            <p:nvCxnSpPr>
              <p:cNvPr id="3" name="直線コネクタ 2"/>
              <p:cNvCxnSpPr/>
              <p:nvPr/>
            </p:nvCxnSpPr>
            <p:spPr>
              <a:xfrm>
                <a:off x="2335576" y="1553378"/>
                <a:ext cx="0" cy="122287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/>
              <p:cNvCxnSpPr/>
              <p:nvPr/>
            </p:nvCxnSpPr>
            <p:spPr>
              <a:xfrm>
                <a:off x="3049836" y="941941"/>
                <a:ext cx="0" cy="122287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/>
              <p:cNvCxnSpPr/>
              <p:nvPr/>
            </p:nvCxnSpPr>
            <p:spPr>
              <a:xfrm>
                <a:off x="1075981" y="1314679"/>
                <a:ext cx="0" cy="122287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/>
              <p:cNvCxnSpPr/>
              <p:nvPr/>
            </p:nvCxnSpPr>
            <p:spPr>
              <a:xfrm>
                <a:off x="1075981" y="1314679"/>
                <a:ext cx="1259595" cy="2386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/>
              <p:cNvCxnSpPr/>
              <p:nvPr/>
            </p:nvCxnSpPr>
            <p:spPr>
              <a:xfrm>
                <a:off x="1075981" y="2537552"/>
                <a:ext cx="1259595" cy="2386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/>
              <p:nvPr/>
            </p:nvCxnSpPr>
            <p:spPr>
              <a:xfrm>
                <a:off x="1790241" y="703242"/>
                <a:ext cx="1259595" cy="2386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/>
              <p:cNvCxnSpPr/>
              <p:nvPr/>
            </p:nvCxnSpPr>
            <p:spPr>
              <a:xfrm flipV="1">
                <a:off x="1075981" y="703242"/>
                <a:ext cx="714260" cy="6114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/>
              <p:cNvCxnSpPr/>
              <p:nvPr/>
            </p:nvCxnSpPr>
            <p:spPr>
              <a:xfrm flipV="1">
                <a:off x="2335575" y="941941"/>
                <a:ext cx="714260" cy="6114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 flipV="1">
                <a:off x="2335575" y="2164813"/>
                <a:ext cx="714260" cy="6114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テキスト ボックス 24"/>
            <p:cNvSpPr txBox="1"/>
            <p:nvPr/>
          </p:nvSpPr>
          <p:spPr>
            <a:xfrm>
              <a:off x="982633" y="2054527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600" smtClean="0"/>
                <a:t>へ</a:t>
              </a:r>
              <a:endParaRPr kumimoji="1" lang="ja-JP" altLang="en-US" sz="360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344198" y="1035046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600" dirty="0" smtClean="0"/>
                <a:t>の</a:t>
              </a:r>
              <a:endParaRPr kumimoji="1" lang="ja-JP" altLang="en-US" sz="3600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2097703" y="1906464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600" dirty="0" smtClean="0"/>
                <a:t>も</a:t>
              </a:r>
              <a:endParaRPr kumimoji="1" lang="ja-JP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629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097564" y="2853824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800" smtClean="0"/>
              <a:t>新作です！</a:t>
            </a:r>
            <a:endParaRPr kumimoji="1" lang="ja-JP" altLang="en-US" sz="8800"/>
          </a:p>
        </p:txBody>
      </p:sp>
    </p:spTree>
    <p:extLst>
      <p:ext uri="{BB962C8B-B14F-4D97-AF65-F5344CB8AC3E}">
        <p14:creationId xmlns:p14="http://schemas.microsoft.com/office/powerpoint/2010/main" val="109373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46776" y="882315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・スライドが日本語です</a:t>
            </a:r>
            <a:endParaRPr kumimoji="1" lang="ja-JP" altLang="en-US" sz="4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46776" y="206141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・難しいかも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6775" y="3240505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・分かりやすさを優先する</a:t>
            </a:r>
            <a:r>
              <a:rPr kumimoji="1" lang="en-US" altLang="ja-JP" sz="4800" dirty="0" smtClean="0"/>
              <a:t/>
            </a:r>
            <a:br>
              <a:rPr kumimoji="1" lang="en-US" altLang="ja-JP" sz="4800" dirty="0" smtClean="0"/>
            </a:br>
            <a:r>
              <a:rPr kumimoji="1" lang="ja-JP" altLang="en-US" sz="4800" dirty="0" smtClean="0"/>
              <a:t>　ため単純化しました。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72211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46776" y="882315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・スライドが日本語です</a:t>
            </a:r>
            <a:endParaRPr kumimoji="1" lang="ja-JP" altLang="en-US" sz="4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46776" y="206141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・難しいかも</a:t>
            </a:r>
            <a:endParaRPr kumimoji="1" lang="ja-JP" altLang="en-US" sz="4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6775" y="3240505"/>
            <a:ext cx="85972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/>
              <a:t>・分かりやすさを優先する</a:t>
            </a:r>
            <a:r>
              <a:rPr kumimoji="1" lang="en-US" altLang="ja-JP" sz="4800" dirty="0" smtClean="0"/>
              <a:t/>
            </a:r>
            <a:br>
              <a:rPr kumimoji="1" lang="en-US" altLang="ja-JP" sz="4800" dirty="0" smtClean="0"/>
            </a:br>
            <a:r>
              <a:rPr kumimoji="1" lang="ja-JP" altLang="en-US" sz="4800" dirty="0" smtClean="0"/>
              <a:t>　ため単純化しました</a:t>
            </a:r>
            <a:endParaRPr kumimoji="1" lang="en-US" altLang="ja-JP" sz="4800" dirty="0" smtClean="0"/>
          </a:p>
          <a:p>
            <a:r>
              <a:rPr lang="ja-JP" altLang="en-US" sz="4800" dirty="0"/>
              <a:t>　</a:t>
            </a:r>
            <a:r>
              <a:rPr kumimoji="1" lang="ja-JP" altLang="en-US" sz="4800" dirty="0" smtClean="0"/>
              <a:t>ていません</a:t>
            </a:r>
            <a:r>
              <a:rPr kumimoji="1" lang="en-US" altLang="ja-JP" sz="4800" dirty="0" smtClean="0"/>
              <a:t>(</a:t>
            </a:r>
            <a:r>
              <a:rPr kumimoji="1" lang="ja-JP" altLang="en-US" sz="4800" dirty="0" smtClean="0"/>
              <a:t>ちょっとだけ</a:t>
            </a:r>
            <a:r>
              <a:rPr kumimoji="1" lang="en-US" altLang="ja-JP" sz="4800" dirty="0" smtClean="0"/>
              <a:t>)</a:t>
            </a:r>
            <a:r>
              <a:rPr kumimoji="1" lang="ja-JP" altLang="en-US" sz="4800" dirty="0" smtClean="0"/>
              <a:t>。</a:t>
            </a:r>
            <a:endParaRPr kumimoji="1" lang="ja-JP" altLang="en-US" sz="48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4894189" y="4387515"/>
            <a:ext cx="1844842" cy="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2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240505" y="267903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smtClean="0"/>
              <a:t>で、</a:t>
            </a:r>
            <a:endParaRPr kumimoji="1"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204462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952730" y="2820863"/>
                <a:ext cx="7199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</a:t>
                </a:r>
                <a14:m>
                  <m:oMath xmlns:m="http://schemas.openxmlformats.org/officeDocument/2006/math">
                    <m:r>
                      <a:rPr lang="ja-JP" alt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</m:oMath>
                </a14:m>
                <a:r>
                  <a:rPr lang="ja-JP" altLang="en-US" sz="4000" dirty="0" smtClean="0"/>
                  <a:t>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30" y="2820863"/>
                <a:ext cx="7199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2964" t="-15517" r="-1778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952730" y="2820863"/>
                <a:ext cx="7199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</a:t>
                </a:r>
                <a14:m>
                  <m:oMath xmlns:m="http://schemas.openxmlformats.org/officeDocument/2006/math">
                    <m:r>
                      <a:rPr lang="ja-JP" alt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</m:oMath>
                </a14:m>
                <a:r>
                  <a:rPr lang="ja-JP" altLang="en-US" sz="4000" dirty="0" smtClean="0"/>
                  <a:t>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30" y="2820863"/>
                <a:ext cx="7199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2964" t="-15517" r="-1778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/>
          <p:cNvSpPr txBox="1"/>
          <p:nvPr/>
        </p:nvSpPr>
        <p:spPr>
          <a:xfrm>
            <a:off x="101601" y="66604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【</a:t>
            </a:r>
            <a:r>
              <a:rPr kumimoji="1" lang="ja-JP" altLang="en-US" sz="3600" dirty="0" smtClean="0"/>
              <a:t>今日の目標</a:t>
            </a:r>
            <a:r>
              <a:rPr kumimoji="1" lang="en-US" altLang="ja-JP" sz="3600" dirty="0" smtClean="0"/>
              <a:t>】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52690" y="497189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smtClean="0"/>
              <a:t>を完全に理解する。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9455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58" y="1653312"/>
            <a:ext cx="4269036" cy="3415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4086975" y="4833336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975" y="4833336"/>
                <a:ext cx="34426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423940" y="3028160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40" y="3028160"/>
                <a:ext cx="35003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5729771" y="2080709"/>
                <a:ext cx="17572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𝑌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771" y="2080709"/>
                <a:ext cx="1757276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1448058" y="68818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smtClean="0"/>
              <a:t>関数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1970962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/>
          <p:cNvSpPr/>
          <p:nvPr/>
        </p:nvSpPr>
        <p:spPr>
          <a:xfrm>
            <a:off x="4978059" y="199931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円/楕円 2"/>
          <p:cNvSpPr/>
          <p:nvPr/>
        </p:nvSpPr>
        <p:spPr>
          <a:xfrm>
            <a:off x="447371" y="199931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弧 9"/>
          <p:cNvSpPr/>
          <p:nvPr/>
        </p:nvSpPr>
        <p:spPr>
          <a:xfrm>
            <a:off x="2012991" y="155864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911245" y="2102208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245" y="2102208"/>
                <a:ext cx="34426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6383335" y="2085615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35" y="2085615"/>
                <a:ext cx="3500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3326358" y="850433"/>
                <a:ext cx="222375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𝑋</m:t>
                      </m:r>
                      <m:r>
                        <a:rPr lang="is-I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358" y="850433"/>
                <a:ext cx="2223750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080557" y="1312098"/>
                <a:ext cx="10952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57" y="1312098"/>
                <a:ext cx="1095236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556" t="-24691" r="-22222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614063" y="1312098"/>
                <a:ext cx="10776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063" y="1312098"/>
                <a:ext cx="1077603" cy="492443"/>
              </a:xfrm>
              <a:prstGeom prst="rect">
                <a:avLst/>
              </a:prstGeom>
              <a:blipFill rotWithShape="0">
                <a:blip r:embed="rId6"/>
                <a:stretch>
                  <a:fillRect t="-24691" r="-22034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/>
          <p:cNvSpPr txBox="1"/>
          <p:nvPr/>
        </p:nvSpPr>
        <p:spPr>
          <a:xfrm>
            <a:off x="3892226" y="155831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smtClean="0"/>
              <a:t>写像</a:t>
            </a:r>
            <a:endParaRPr kumimoji="1" lang="ja-JP" altLang="en-US" sz="320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91" y="3064423"/>
            <a:ext cx="4269036" cy="3415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4357908" y="624444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08" y="6244447"/>
                <a:ext cx="344260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694873" y="4439271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73" y="4439271"/>
                <a:ext cx="350032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6000704" y="3491820"/>
                <a:ext cx="17572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𝑌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04" y="3491820"/>
                <a:ext cx="1757276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/>
          <p:cNvSpPr txBox="1"/>
          <p:nvPr/>
        </p:nvSpPr>
        <p:spPr>
          <a:xfrm>
            <a:off x="70145" y="6594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関数は写像。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8646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176270" y="3694325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/>
        </p:nvSpPr>
        <p:spPr>
          <a:xfrm>
            <a:off x="4966770" y="199931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円/楕円 2"/>
          <p:cNvSpPr/>
          <p:nvPr/>
        </p:nvSpPr>
        <p:spPr>
          <a:xfrm>
            <a:off x="436082" y="199931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弧 9"/>
          <p:cNvSpPr/>
          <p:nvPr/>
        </p:nvSpPr>
        <p:spPr>
          <a:xfrm>
            <a:off x="2001702" y="1558643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99956" y="2102210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56" y="2102210"/>
                <a:ext cx="34426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6372046" y="2085617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046" y="2085617"/>
                <a:ext cx="3500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3315069" y="850435"/>
                <a:ext cx="222375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𝑋</m:t>
                      </m:r>
                      <m:r>
                        <a:rPr lang="is-I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69" y="850435"/>
                <a:ext cx="2223750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069268" y="1312100"/>
                <a:ext cx="10952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68" y="1312100"/>
                <a:ext cx="1095236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556" t="-24691" r="-22222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602774" y="1312100"/>
                <a:ext cx="10776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74" y="1312100"/>
                <a:ext cx="1077603" cy="492443"/>
              </a:xfrm>
              <a:prstGeom prst="rect">
                <a:avLst/>
              </a:prstGeom>
              <a:blipFill rotWithShape="0">
                <a:blip r:embed="rId6"/>
                <a:stretch>
                  <a:fillRect t="-24691" r="-22599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/>
          <p:cNvSpPr txBox="1"/>
          <p:nvPr/>
        </p:nvSpPr>
        <p:spPr>
          <a:xfrm>
            <a:off x="3880937" y="15583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写像</a:t>
            </a:r>
            <a:endParaRPr kumimoji="1" lang="ja-JP" altLang="en-US" sz="3200" dirty="0"/>
          </a:p>
        </p:txBody>
      </p:sp>
      <p:sp>
        <p:nvSpPr>
          <p:cNvPr id="16" name="円/楕円 15"/>
          <p:cNvSpPr/>
          <p:nvPr/>
        </p:nvSpPr>
        <p:spPr>
          <a:xfrm>
            <a:off x="5048170" y="4976685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17482" y="4976685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弧 23"/>
          <p:cNvSpPr/>
          <p:nvPr/>
        </p:nvSpPr>
        <p:spPr>
          <a:xfrm>
            <a:off x="2083102" y="4536010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1981356" y="5079577"/>
                <a:ext cx="42101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356" y="5079577"/>
                <a:ext cx="421013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6548056" y="5079577"/>
                <a:ext cx="3480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056" y="5079577"/>
                <a:ext cx="348044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388335" y="4078113"/>
                <a:ext cx="10996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35" y="4078113"/>
                <a:ext cx="1099660" cy="492443"/>
              </a:xfrm>
              <a:prstGeom prst="rect">
                <a:avLst/>
              </a:prstGeom>
              <a:blipFill rotWithShape="0">
                <a:blip r:embed="rId9"/>
                <a:stretch>
                  <a:fillRect t="-25926" r="-21667" b="-48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6309904" y="4083485"/>
                <a:ext cx="1189428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𝑃</m:t>
                      </m:r>
                      <m:r>
                        <a:rPr lang="ja-JP" altLang="en-US" sz="3200" i="1" smtClean="0">
                          <a:latin typeface="Cambria Math" charset="0"/>
                        </a:rPr>
                        <m:t>空間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904" y="4083485"/>
                <a:ext cx="1189428" cy="49481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/>
          <p:cNvSpPr txBox="1"/>
          <p:nvPr/>
        </p:nvSpPr>
        <p:spPr>
          <a:xfrm>
            <a:off x="3799536" y="395123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smtClean="0"/>
              <a:t>写像</a:t>
            </a:r>
            <a:endParaRPr kumimoji="1" lang="ja-JP" altLang="en-US" sz="320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4970" y="20496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確率を求める関数も写像。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1873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" y="778512"/>
            <a:ext cx="9124936" cy="607948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239085">
            <a:off x="2793929" y="4689577"/>
            <a:ext cx="204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>
                <a:latin typeface="HG丸ｺﾞｼｯｸM-PRO"/>
                <a:ea typeface="HG丸ｺﾞｼｯｸM-PRO"/>
                <a:cs typeface="HG丸ｺﾞｼｯｸM-PRO"/>
              </a:rPr>
              <a:t>誰だ</a:t>
            </a:r>
            <a:r>
              <a:rPr kumimoji="1" lang="ja-JP" altLang="en-US" sz="4000">
                <a:latin typeface="HG丸ｺﾞｼｯｸM-PRO"/>
                <a:ea typeface="HG丸ｺﾞｼｯｸM-PRO"/>
                <a:cs typeface="HG丸ｺﾞｼｯｸM-PRO"/>
              </a:rPr>
              <a:t>？</a:t>
            </a:r>
            <a:endParaRPr kumimoji="1" lang="ja-JP" altLang="en-US" sz="4000" dirty="0"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112954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24" y="1693644"/>
            <a:ext cx="2801255" cy="283428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451692" y="1465243"/>
            <a:ext cx="5111827" cy="3833871"/>
            <a:chOff x="782198" y="1366091"/>
            <a:chExt cx="5111827" cy="3833871"/>
          </a:xfrm>
        </p:grpSpPr>
        <p:sp>
          <p:nvSpPr>
            <p:cNvPr id="13" name="正方形/長方形 12"/>
            <p:cNvSpPr/>
            <p:nvPr/>
          </p:nvSpPr>
          <p:spPr>
            <a:xfrm>
              <a:off x="782198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060155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の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3338112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の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2060155" y="1366091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2060154" y="3922005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も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4616068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16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12" name="角丸四角形 11"/>
          <p:cNvSpPr/>
          <p:nvPr/>
        </p:nvSpPr>
        <p:spPr>
          <a:xfrm>
            <a:off x="876566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882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blipFill rotWithShape="0">
                <a:blip r:embed="rId10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92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286439" y="758488"/>
            <a:ext cx="5871990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882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16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331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42" name="角丸四角形 41"/>
          <p:cNvSpPr/>
          <p:nvPr/>
        </p:nvSpPr>
        <p:spPr>
          <a:xfrm>
            <a:off x="6449452" y="1598113"/>
            <a:ext cx="2529905" cy="5173256"/>
          </a:xfrm>
          <a:prstGeom prst="roundRect">
            <a:avLst>
              <a:gd name="adj" fmla="val 1212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角丸四角形 36"/>
          <p:cNvSpPr/>
          <p:nvPr/>
        </p:nvSpPr>
        <p:spPr>
          <a:xfrm>
            <a:off x="286439" y="758488"/>
            <a:ext cx="5871990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/>
          <p:cNvSpPr/>
          <p:nvPr/>
        </p:nvSpPr>
        <p:spPr>
          <a:xfrm>
            <a:off x="4109291" y="1760664"/>
            <a:ext cx="1661597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876566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882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16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図形グループ 31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29" name="フリーフォーム 28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コネクタ 3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 flipH="1">
            <a:off x="5326223" y="2427742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>
            <a:off x="5307160" y="3584715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H="1">
            <a:off x="5326223" y="4750870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blipFill rotWithShape="0">
                <a:blip r:embed="rId14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blipFill rotWithShape="0">
                <a:blip r:embed="rId15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blipFill rotWithShape="0">
                <a:blip r:embed="rId16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/>
              <p:cNvSpPr txBox="1"/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7" name="テキスト ボックス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199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286439" y="758488"/>
            <a:ext cx="5871990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4109291" y="1760664"/>
            <a:ext cx="1661597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876566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5882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016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blipFill rotWithShape="0">
                <a:blip r:embed="rId10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42" name="角丸四角形 41"/>
          <p:cNvSpPr/>
          <p:nvPr/>
        </p:nvSpPr>
        <p:spPr>
          <a:xfrm>
            <a:off x="6449452" y="1598113"/>
            <a:ext cx="2529905" cy="5173256"/>
          </a:xfrm>
          <a:prstGeom prst="roundRect">
            <a:avLst>
              <a:gd name="adj" fmla="val 1170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5326223" y="2427742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>
            <a:off x="5307160" y="3584715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H="1">
            <a:off x="5326223" y="4750870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blipFill rotWithShape="0">
                <a:blip r:embed="rId16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34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65782" y="404821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199491" y="4142670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24570" y="2717654"/>
            <a:ext cx="8516038" cy="2493942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196470" y="404821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1402" y="3607537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895038" y="4237156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038" y="4237156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3524512" y="2899329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512" y="2899329"/>
                <a:ext cx="3001783" cy="7078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66502" y="3149640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502" y="3149640"/>
                <a:ext cx="1835439" cy="541238"/>
              </a:xfrm>
              <a:prstGeom prst="rect">
                <a:avLst/>
              </a:prstGeom>
              <a:blipFill rotWithShape="0">
                <a:blip r:embed="rId4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/>
          <p:cNvSpPr txBox="1"/>
          <p:nvPr/>
        </p:nvSpPr>
        <p:spPr>
          <a:xfrm>
            <a:off x="4110637" y="360721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smtClean="0"/>
              <a:t>写像</a:t>
            </a:r>
            <a:endParaRPr kumimoji="1" lang="ja-JP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0582" y="4208568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582" y="4208568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84488" y="4125888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488" y="4125888"/>
                <a:ext cx="1166538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6501287" y="332154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287" y="3321546"/>
                <a:ext cx="123271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823" t="-26667" r="-13793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4043437" y="2751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4966770" y="138971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436082" y="138971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弧 32"/>
          <p:cNvSpPr/>
          <p:nvPr/>
        </p:nvSpPr>
        <p:spPr>
          <a:xfrm>
            <a:off x="2001702" y="94904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1899956" y="1492608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56" y="1492608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6372046" y="1476015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046" y="1476015"/>
                <a:ext cx="350032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正方形/長方形 47"/>
              <p:cNvSpPr/>
              <p:nvPr/>
            </p:nvSpPr>
            <p:spPr>
              <a:xfrm>
                <a:off x="3315069" y="240833"/>
                <a:ext cx="222375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𝑋</m:t>
                      </m:r>
                      <m:r>
                        <a:rPr lang="is-I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8" name="正方形/長方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69" y="240833"/>
                <a:ext cx="2223750" cy="70788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1069268" y="702498"/>
                <a:ext cx="10952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68" y="702498"/>
                <a:ext cx="1095236" cy="492443"/>
              </a:xfrm>
              <a:prstGeom prst="rect">
                <a:avLst/>
              </a:prstGeom>
              <a:blipFill rotWithShape="0">
                <a:blip r:embed="rId12"/>
                <a:stretch>
                  <a:fillRect l="-556" t="-24691" r="-22222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6602774" y="702498"/>
                <a:ext cx="10776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kumimoji="1" lang="ja-JP" altLang="en-US" sz="3200" dirty="0" smtClean="0"/>
                  <a:t>空間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74" y="702498"/>
                <a:ext cx="1077603" cy="492443"/>
              </a:xfrm>
              <a:prstGeom prst="rect">
                <a:avLst/>
              </a:prstGeom>
              <a:blipFill rotWithShape="0">
                <a:blip r:embed="rId13"/>
                <a:stretch>
                  <a:fillRect t="-24691" r="-22599" b="-49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テキスト ボックス 50"/>
          <p:cNvSpPr txBox="1"/>
          <p:nvPr/>
        </p:nvSpPr>
        <p:spPr>
          <a:xfrm>
            <a:off x="3880937" y="94871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写像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92826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676379" y="560294"/>
                <a:ext cx="363997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40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40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ja-JP" altLang="en-US" sz="4000" dirty="0" smtClean="0">
                    <a:solidFill>
                      <a:schemeClr val="tx1"/>
                    </a:solidFill>
                  </a:rPr>
                  <a:t>の性質</a:t>
                </a:r>
                <a:endParaRPr lang="ja-JP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" y="560294"/>
                <a:ext cx="3639972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5193" t="-15517" r="-5360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182167" y="1288476"/>
                <a:ext cx="6620851" cy="4875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kumimoji="1"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m:rPr>
                          <m:sty m:val="p"/>
                        </m:rPr>
                        <a:rPr lang="en-US" altLang="ja-JP" sz="5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</m:oMath>
                    <m:oMath xmlns:m="http://schemas.openxmlformats.org/officeDocument/2006/math"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∅</m:t>
                      </m:r>
                      <m:r>
                        <a:rPr lang="en-US" altLang="ja-JP" sz="5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ja-JP" sz="5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</m:oMath>
                    <m:oMath xmlns:m="http://schemas.openxmlformats.org/officeDocument/2006/math"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5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5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5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5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5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5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5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…</m:t>
                          </m:r>
                        </m:e>
                      </m:d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≠∅</m:t>
                      </m:r>
                    </m:oMath>
                    <m:oMath xmlns:m="http://schemas.openxmlformats.org/officeDocument/2006/math"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</m:t>
                      </m:r>
                      <m:acc>
                        <m:accPr>
                          <m:chr m:val="̅"/>
                          <m:ctrlP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</m:acc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sz="5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5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  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5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5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5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5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5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</m:nary>
                    </m:oMath>
                  </m:oMathPara>
                </a14:m>
                <a:endParaRPr lang="en-US" altLang="ja-JP" sz="54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167" y="1288476"/>
                <a:ext cx="6620851" cy="48752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86855" y="6223528"/>
                <a:ext cx="42498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32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charset="0"/>
                    <a:cs typeface="Cambria Math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ja-JP" sz="32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ja-JP" sz="32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ja-JP" altLang="en-US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は</a:t>
                </a:r>
                <a:r>
                  <a:rPr lang="en-US" altLang="ja-JP" sz="3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σ</a:t>
                </a:r>
                <a:r>
                  <a:rPr lang="en-US" altLang="ja-JP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</a:t>
                </a:r>
                <a:r>
                  <a:rPr lang="ja-JP" altLang="en-US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加法族である</a:t>
                </a:r>
                <a:endParaRPr lang="ja-JP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55" y="6223528"/>
                <a:ext cx="4249881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3443" t="-14583" r="-3300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963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932860" y="560294"/>
                <a:ext cx="312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4000" dirty="0" smtClean="0">
                    <a:solidFill>
                      <a:schemeClr val="tx1"/>
                    </a:solidFill>
                  </a:rPr>
                  <a:t>写像</a:t>
                </a:r>
                <a14:m>
                  <m:oMath xmlns:m="http://schemas.openxmlformats.org/officeDocument/2006/math">
                    <m:r>
                      <a:rPr lang="en-US" altLang="ja-JP" sz="40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ja-JP" altLang="en-US" sz="4000" dirty="0" smtClean="0">
                    <a:solidFill>
                      <a:schemeClr val="tx1"/>
                    </a:solidFill>
                  </a:rPr>
                  <a:t>の性質</a:t>
                </a:r>
                <a:endParaRPr lang="ja-JP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0" y="560294"/>
                <a:ext cx="312701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5458" t="-15517" r="-5653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" y="1550020"/>
                <a:ext cx="5397190" cy="1662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kumimoji="1"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kumimoji="1"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[0,1]</m:t>
                      </m:r>
                      <m:r>
                        <a:rPr kumimoji="1" lang="en-US" altLang="ja-JP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ja-JP" sz="5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altLang="ja-JP" sz="5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altLang="ja-JP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r>
                  <a:rPr lang="en-US" altLang="ja-JP" sz="5400" b="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altLang="ja-JP" sz="5400" b="0" dirty="0" smtClean="0">
                    <a:ea typeface="Cambria Math" charset="0"/>
                    <a:cs typeface="Cambria Math" charset="0"/>
                  </a:rPr>
                </a:br>
                <a:endParaRPr lang="en-US" altLang="ja-JP" sz="54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550020"/>
                <a:ext cx="5397190" cy="16620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861526" y="5818951"/>
                <a:ext cx="57868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4000" b="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→</a:t>
                </a:r>
                <a:r>
                  <a:rPr lang="en-US" altLang="ja-JP" sz="4000" b="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40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ja-JP" altLang="en-US" sz="4000" dirty="0" smtClean="0">
                    <a:solidFill>
                      <a:schemeClr val="tx1"/>
                    </a:solidFill>
                  </a:rPr>
                  <a:t>が確率測度である。</a:t>
                </a:r>
                <a:endParaRPr lang="ja-JP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26" y="5818951"/>
                <a:ext cx="5786842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3158" t="-16379" r="-3053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1360987" y="4380220"/>
                <a:ext cx="7504234" cy="923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5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5400" i="1">
                        <a:latin typeface="Cambria Math" charset="0"/>
                        <a:ea typeface="Cambria Math" charset="0"/>
                        <a:cs typeface="Cambria Math" charset="0"/>
                      </a:rPr>
                      <m:t>⇒  </m:t>
                    </m:r>
                    <m:r>
                      <a:rPr lang="en-US" altLang="ja-JP" sz="5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5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5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5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sz="5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sz="5400" i="1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5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ja-JP" sz="5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ja-JP" altLang="en-US" sz="5400" dirty="0"/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87" y="4380220"/>
                <a:ext cx="7504234" cy="9239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-105596" y="3516626"/>
                <a:ext cx="7973947" cy="943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d>
                        <m:dPr>
                          <m:ctrlPr>
                            <a:rPr lang="en-US" altLang="ja-JP" sz="4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4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ja-JP" sz="4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=∅   </m:t>
                      </m:r>
                      <m:r>
                        <a:rPr lang="en-US" altLang="ja-JP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ja-JP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altLang="ja-JP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r>
                        <a:rPr lang="en-US" altLang="ja-JP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𝑗</m:t>
                      </m:r>
                      <m:r>
                        <a:rPr lang="en-US" altLang="ja-JP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altLang="ja-JP" sz="4800" dirty="0">
                    <a:ea typeface="Cambria Math" charset="0"/>
                    <a:cs typeface="Cambria Math" charset="0"/>
                  </a:rPr>
                  <a:t/>
                </a:r>
                <a:br>
                  <a:rPr lang="en-US" altLang="ja-JP" sz="4800" dirty="0">
                    <a:ea typeface="Cambria Math" charset="0"/>
                    <a:cs typeface="Cambria Math" charset="0"/>
                  </a:rPr>
                </a:br>
                <a:endParaRPr lang="ja-JP" altLang="en-US" sz="4800" dirty="0"/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596" y="3516626"/>
                <a:ext cx="7973947" cy="9432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853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99648" y="293061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33357" y="3025070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58436" y="1600053"/>
            <a:ext cx="8516038" cy="2641565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30336" y="293061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65268" y="2489937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28904" y="3119556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904" y="3119556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3558378" y="1781729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378" y="1781729"/>
                <a:ext cx="3001783" cy="7078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400368" y="2032040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368" y="2032040"/>
                <a:ext cx="1835439" cy="541238"/>
              </a:xfrm>
              <a:prstGeom prst="rect">
                <a:avLst/>
              </a:prstGeom>
              <a:blipFill rotWithShape="0">
                <a:blip r:embed="rId4"/>
                <a:stretch>
                  <a:fillRect r="-9302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/>
          <p:cNvSpPr txBox="1"/>
          <p:nvPr/>
        </p:nvSpPr>
        <p:spPr>
          <a:xfrm>
            <a:off x="4144503" y="248961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smtClean="0"/>
              <a:t>写像</a:t>
            </a:r>
            <a:endParaRPr kumimoji="1" lang="ja-JP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924448" y="3090968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448" y="3090968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正方形/長方形 35"/>
          <p:cNvSpPr/>
          <p:nvPr/>
        </p:nvSpPr>
        <p:spPr>
          <a:xfrm>
            <a:off x="2710098" y="3856424"/>
            <a:ext cx="3695814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710098" y="3912869"/>
                <a:ext cx="3812710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36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3600" dirty="0" smtClean="0"/>
                  <a:t/>
                </a:r>
                <a:br>
                  <a:rPr kumimoji="1" lang="en-US" altLang="ja-JP" sz="3600" dirty="0" smtClean="0"/>
                </a:br>
                <a:r>
                  <a:rPr lang="en-US" altLang="ja-JP" sz="3200" dirty="0" smtClean="0"/>
                  <a:t>probability space</a:t>
                </a:r>
                <a:endParaRPr lang="ja-JP" altLang="en-US" sz="32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098" y="3912869"/>
                <a:ext cx="3812710" cy="1138773"/>
              </a:xfrm>
              <a:prstGeom prst="rect">
                <a:avLst/>
              </a:prstGeom>
              <a:blipFill rotWithShape="0">
                <a:blip r:embed="rId6"/>
                <a:stretch>
                  <a:fillRect l="-4480" t="-8556" b="-165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418354" y="3008288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354" y="3008288"/>
                <a:ext cx="1166538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10995" t="-1042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6535153" y="220394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153" y="2203946"/>
                <a:ext cx="123271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881" t="-26667" r="-14356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4224060" y="16341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064918" y="16217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確率測度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348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286439" y="758488"/>
            <a:ext cx="5871990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4109291" y="1760664"/>
            <a:ext cx="1661597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876566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59" y="6043732"/>
                <a:ext cx="1968680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5882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4628595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628595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4628595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6" y="5480125"/>
                <a:ext cx="113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1016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2942375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2942375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3857928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2942375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2942375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7" y="770013"/>
                <a:ext cx="2387656" cy="892552"/>
              </a:xfrm>
              <a:prstGeom prst="rect">
                <a:avLst/>
              </a:prstGeom>
              <a:blipFill rotWithShape="0">
                <a:blip r:embed="rId10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027" y="1273971"/>
                <a:ext cx="152599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33" y="0"/>
            <a:ext cx="1617996" cy="1637076"/>
          </a:xfrm>
          <a:prstGeom prst="rect">
            <a:avLst/>
          </a:prstGeom>
        </p:spPr>
      </p:pic>
      <p:sp>
        <p:nvSpPr>
          <p:cNvPr id="42" name="角丸四角形 41"/>
          <p:cNvSpPr/>
          <p:nvPr/>
        </p:nvSpPr>
        <p:spPr>
          <a:xfrm>
            <a:off x="6449452" y="1598113"/>
            <a:ext cx="2529905" cy="5173256"/>
          </a:xfrm>
          <a:prstGeom prst="roundRect">
            <a:avLst>
              <a:gd name="adj" fmla="val 1212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5326223" y="2427742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>
            <a:off x="5307160" y="3584715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H="1">
            <a:off x="5326223" y="4750870"/>
            <a:ext cx="1702538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1760665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3065616"/>
                <a:ext cx="526106" cy="101752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589" y="4384790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868" y="5827716"/>
                <a:ext cx="1107547" cy="523220"/>
              </a:xfrm>
              <a:prstGeom prst="rect">
                <a:avLst/>
              </a:prstGeom>
              <a:blipFill rotWithShape="0">
                <a:blip r:embed="rId16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90" y="2197571"/>
                <a:ext cx="683046" cy="2749002"/>
              </a:xfrm>
              <a:prstGeom prst="rect">
                <a:avLst/>
              </a:prstGeom>
              <a:blipFill rotWithShape="0">
                <a:blip r:embed="rId17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1399945"/>
                <a:ext cx="1558952" cy="61555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177227"/>
                <a:ext cx="1569019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2954509"/>
                <a:ext cx="1569019" cy="6155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3731791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4509073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14" y="5286356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15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6114" y="1024523"/>
            <a:ext cx="8035632" cy="487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名前：</a:t>
            </a:r>
            <a:r>
              <a:rPr kumimoji="1" lang="en-US" altLang="ja-JP" sz="3600" dirty="0"/>
              <a:t> </a:t>
            </a:r>
            <a:r>
              <a:rPr lang="ja-JP" altLang="en-US" sz="3600" dirty="0"/>
              <a:t>三村</a:t>
            </a:r>
            <a:r>
              <a:rPr lang="en-US" altLang="ja-JP" sz="3600" dirty="0"/>
              <a:t> </a:t>
            </a:r>
            <a:r>
              <a:rPr kumimoji="1" lang="en-US" altLang="ja-JP" sz="3600" dirty="0"/>
              <a:t>@kilometer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職業：</a:t>
            </a:r>
            <a:r>
              <a:rPr kumimoji="1" lang="en-US" altLang="ja-JP" sz="3600" dirty="0"/>
              <a:t> </a:t>
            </a:r>
            <a:r>
              <a:rPr kumimoji="1" lang="ja-JP" altLang="en-US" sz="3600" dirty="0"/>
              <a:t>ポスドク</a:t>
            </a:r>
            <a:r>
              <a:rPr kumimoji="1" lang="en-US" altLang="ja-JP" sz="3600" dirty="0"/>
              <a:t> </a:t>
            </a:r>
            <a:r>
              <a:rPr kumimoji="1" lang="en-US" altLang="ja-JP" sz="2000" dirty="0"/>
              <a:t>(</a:t>
            </a:r>
            <a:r>
              <a:rPr lang="ja-JP" altLang="en-US" sz="2000" dirty="0"/>
              <a:t>こうがくはくし</a:t>
            </a:r>
            <a:r>
              <a:rPr kumimoji="1" lang="en-US" altLang="ja-JP" sz="2000" dirty="0"/>
              <a:t>)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専門：</a:t>
            </a:r>
            <a:r>
              <a:rPr lang="en-US" altLang="ja-JP" sz="3600" dirty="0"/>
              <a:t> </a:t>
            </a:r>
            <a:r>
              <a:rPr lang="ja-JP" altLang="en-US" sz="3600" dirty="0"/>
              <a:t>行動神経科学</a:t>
            </a:r>
            <a:r>
              <a:rPr lang="en-US" altLang="ja-JP" sz="2000" dirty="0"/>
              <a:t>(</a:t>
            </a:r>
            <a:r>
              <a:rPr lang="ja-JP" altLang="en-US" sz="2000" dirty="0"/>
              <a:t>霊長類</a:t>
            </a:r>
            <a:r>
              <a:rPr lang="en-US" altLang="ja-JP" sz="2000" dirty="0"/>
              <a:t>)</a:t>
            </a:r>
            <a:endParaRPr lang="en-US" altLang="ja-JP" sz="32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</a:t>
            </a:r>
            <a:r>
              <a:rPr lang="ja-JP" altLang="en-US" sz="3600" dirty="0"/>
              <a:t>　</a:t>
            </a:r>
            <a:r>
              <a:rPr lang="en-US" altLang="ja-JP" sz="3600" dirty="0"/>
              <a:t> </a:t>
            </a:r>
            <a:r>
              <a:rPr lang="ja-JP" altLang="en-US" sz="3600" dirty="0"/>
              <a:t>脳イメージング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     </a:t>
            </a:r>
            <a:r>
              <a:rPr lang="ja-JP" altLang="en-US" sz="3600" dirty="0"/>
              <a:t>医療システム工学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R</a:t>
            </a:r>
            <a:r>
              <a:rPr lang="ja-JP" altLang="en-US" sz="3600" dirty="0"/>
              <a:t>歴：</a:t>
            </a:r>
            <a:r>
              <a:rPr lang="en-US" altLang="ja-JP" sz="3600" dirty="0"/>
              <a:t>  ~ 10</a:t>
            </a:r>
            <a:r>
              <a:rPr lang="ja-JP" altLang="en-US" sz="3600" dirty="0"/>
              <a:t>年ぐらい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流行</a:t>
            </a:r>
            <a:r>
              <a:rPr lang="en-US" altLang="ja-JP" sz="3600" dirty="0" smtClean="0"/>
              <a:t>:</a:t>
            </a:r>
            <a:r>
              <a:rPr lang="en-US" altLang="ja-JP" sz="3600" dirty="0"/>
              <a:t> </a:t>
            </a:r>
            <a:r>
              <a:rPr lang="en-US" altLang="ja-JP" sz="3600" dirty="0" smtClean="0"/>
              <a:t>  Netflix</a:t>
            </a:r>
            <a:endParaRPr lang="en-US" altLang="ja-JP" sz="3600" dirty="0"/>
          </a:p>
        </p:txBody>
      </p:sp>
      <p:pic>
        <p:nvPicPr>
          <p:cNvPr id="7" name="図 6" descr="295523_10151763090528047_814719792_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r="31981" b="-1796"/>
          <a:stretch/>
        </p:blipFill>
        <p:spPr>
          <a:xfrm>
            <a:off x="6414046" y="1024523"/>
            <a:ext cx="2532106" cy="24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9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953911" y="2443388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「で、君、それは何点なんだね？」</a:t>
            </a:r>
            <a:endParaRPr kumimoji="1" lang="ja-JP" altLang="en-US" sz="4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1600" y="2135611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smtClean="0"/>
              <a:t>🤔</a:t>
            </a:r>
            <a:endParaRPr kumimoji="1" lang="ja-JP" altLang="en-US" sz="8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67158" y="3228217"/>
            <a:ext cx="969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Mr. IF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048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19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43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19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99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/>
              <p:cNvSpPr/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正方形/長方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blipFill rotWithShape="0">
                <a:blip r:embed="rId19"/>
                <a:stretch>
                  <a:fillRect l="-14912" r="-1491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20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312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4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正方形/長方形 35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7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正方形/長方形 51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52" name="正方形/長方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2298514" y="2130561"/>
            <a:ext cx="1762825" cy="2409464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9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正方形/長方形 51"/>
              <p:cNvSpPr/>
              <p:nvPr/>
            </p:nvSpPr>
            <p:spPr>
              <a:xfrm>
                <a:off x="603009" y="3363788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52" name="正方形/長方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09" y="3363788"/>
                <a:ext cx="2334293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9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32650" y="396181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1866622" y="2197013"/>
            <a:ext cx="1762825" cy="2409464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/>
              <p:cNvSpPr/>
              <p:nvPr/>
            </p:nvSpPr>
            <p:spPr>
              <a:xfrm>
                <a:off x="1636161" y="5613270"/>
                <a:ext cx="6449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𝑋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𝑥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   ⇔   </m:t>
                      </m:r>
                      <m:sSup>
                        <m:sSupPr>
                          <m:ctrlP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161" y="5613270"/>
                <a:ext cx="6449010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正方形/長方形 31"/>
              <p:cNvSpPr/>
              <p:nvPr/>
            </p:nvSpPr>
            <p:spPr>
              <a:xfrm>
                <a:off x="2209426" y="6264681"/>
                <a:ext cx="71281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20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charset="0"/>
                    <a:cs typeface="Cambria Math" charset="0"/>
                  </a:rPr>
                  <a:t>より厳密</a:t>
                </a:r>
                <a:r>
                  <a:rPr lang="ja-JP" altLang="en-US" sz="2000" b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charset="0"/>
                    <a:cs typeface="Cambria Math" charset="0"/>
                  </a:rPr>
                  <a:t>には</a:t>
                </a:r>
                <a:r>
                  <a:rPr lang="en-US" altLang="ja-JP" sz="20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:={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d>
                      <m:dPr>
                        <m:ctrlP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</m:d>
                    <m:r>
                      <a:rPr lang="en-US" altLang="ja-JP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}∈</m:t>
                    </m:r>
                    <m:r>
                      <a:rPr lang="en-US" altLang="ja-JP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426" y="6264681"/>
                <a:ext cx="712810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855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テキスト ボックス 40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矢印コネクタ 27"/>
          <p:cNvCxnSpPr/>
          <p:nvPr/>
        </p:nvCxnSpPr>
        <p:spPr>
          <a:xfrm>
            <a:off x="2155804" y="2133143"/>
            <a:ext cx="1762825" cy="2409464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正方形/長方形 32"/>
              <p:cNvSpPr/>
              <p:nvPr/>
            </p:nvSpPr>
            <p:spPr>
              <a:xfrm>
                <a:off x="3478398" y="3324589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3" name="正方形/長方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3324589"/>
                <a:ext cx="2793842" cy="7078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225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8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1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矢印コネクタ 35"/>
          <p:cNvCxnSpPr/>
          <p:nvPr/>
        </p:nvCxnSpPr>
        <p:spPr>
          <a:xfrm>
            <a:off x="2155804" y="2133143"/>
            <a:ext cx="1762825" cy="2409464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081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273475"/>
            <a:ext cx="2137975" cy="2232181"/>
          </a:xfrm>
          <a:prstGeom prst="straightConnector1">
            <a:avLst/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8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1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矢印コネクタ 35"/>
          <p:cNvCxnSpPr/>
          <p:nvPr/>
        </p:nvCxnSpPr>
        <p:spPr>
          <a:xfrm>
            <a:off x="2155804" y="2133143"/>
            <a:ext cx="1762825" cy="2409464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テキスト ボックス 39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7794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8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1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矢印コネクタ 35"/>
          <p:cNvCxnSpPr/>
          <p:nvPr/>
        </p:nvCxnSpPr>
        <p:spPr>
          <a:xfrm>
            <a:off x="2155804" y="2133143"/>
            <a:ext cx="1762825" cy="2409464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7" name="正方形/長方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テキスト ボックス 39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-45704" y="5769138"/>
                <a:ext cx="9335311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ja-JP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ja-JP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ja-JP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ja-JP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∋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e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ja-JP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3600" b="0" i="1" smtClean="0">
                                  <a:latin typeface="Cambria Math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04" y="5769138"/>
                <a:ext cx="9335311" cy="71769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8523378" y="55777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</a:t>
            </a:r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7431" y="54760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確率分布</a:t>
            </a:r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789398" y="63882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実現値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744387" y="5577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確率変数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632183" y="6388280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事象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349485" y="6391273"/>
            <a:ext cx="119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根元事象</a:t>
            </a:r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372438" y="54980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確率測度</a:t>
            </a:r>
            <a:endParaRPr kumimoji="1" lang="ja-JP" altLang="en-US" dirty="0"/>
          </a:p>
        </p:txBody>
      </p:sp>
      <p:cxnSp>
        <p:nvCxnSpPr>
          <p:cNvPr id="52" name="直線矢印コネクタ 51"/>
          <p:cNvCxnSpPr/>
          <p:nvPr/>
        </p:nvCxnSpPr>
        <p:spPr>
          <a:xfrm flipV="1">
            <a:off x="4645855" y="2273475"/>
            <a:ext cx="2137975" cy="2232181"/>
          </a:xfrm>
          <a:prstGeom prst="straightConnector1">
            <a:avLst/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396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04" y="47315"/>
            <a:ext cx="1617996" cy="163707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50256" y="312657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3" r="50000"/>
          <a:stretch/>
        </p:blipFill>
        <p:spPr>
          <a:xfrm>
            <a:off x="1873408" y="2498783"/>
            <a:ext cx="4572000" cy="4247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716182" y="2043863"/>
                <a:ext cx="33842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𝑃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182" y="2043863"/>
                <a:ext cx="3384260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r="80215" b="92984"/>
          <a:stretch/>
        </p:blipFill>
        <p:spPr>
          <a:xfrm>
            <a:off x="2223664" y="1274131"/>
            <a:ext cx="2033547" cy="5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5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927100" y="292100"/>
            <a:ext cx="7301999" cy="6417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en-US" altLang="ja-JP" sz="2400" dirty="0" smtClean="0"/>
              <a:t>2018.06.09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#70 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Bayesian Modeling</a:t>
            </a:r>
          </a:p>
          <a:p>
            <a:pPr>
              <a:spcBef>
                <a:spcPts val="1500"/>
              </a:spcBef>
            </a:pPr>
            <a:r>
              <a:rPr lang="en-US" altLang="ja-JP" sz="2400" dirty="0"/>
              <a:t>2018.07.15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#71 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Landscape with R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the Japanese R community</a:t>
            </a:r>
          </a:p>
          <a:p>
            <a:pPr>
              <a:spcBef>
                <a:spcPts val="1500"/>
              </a:spcBef>
            </a:pPr>
            <a:r>
              <a:rPr lang="en-US" altLang="ja-JP" sz="2400" dirty="0"/>
              <a:t>2018.10.20 </a:t>
            </a:r>
            <a:r>
              <a:rPr lang="en-US" altLang="ja-JP" sz="2400" dirty="0" smtClean="0"/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#73 </a:t>
            </a:r>
            <a:br>
              <a:rPr kumimoji="1" lang="en-US" altLang="ja-JP" sz="2400" dirty="0" smtClean="0">
                <a:solidFill>
                  <a:schemeClr val="accent1"/>
                </a:solidFill>
              </a:rPr>
            </a:br>
            <a:r>
              <a:rPr kumimoji="1" lang="en-US" altLang="ja-JP" sz="2400" dirty="0" smtClean="0">
                <a:solidFill>
                  <a:schemeClr val="accent1"/>
                </a:solidFill>
              </a:rPr>
              <a:t>       </a:t>
            </a:r>
            <a:r>
              <a:rPr kumimoji="1"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kumimoji="1"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Visualization &amp; Plot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2019.01.19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75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Data 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2019.03.02 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76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2019.04.13	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#77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Data analysis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2019.05.25</a:t>
            </a:r>
            <a:r>
              <a:rPr lang="en-US" altLang="ja-JP" sz="2400" dirty="0"/>
              <a:t>	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78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analysis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698500" y="393700"/>
            <a:ext cx="0" cy="614680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6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コネクタ 64"/>
          <p:cNvCxnSpPr/>
          <p:nvPr/>
        </p:nvCxnSpPr>
        <p:spPr>
          <a:xfrm>
            <a:off x="3235873" y="2102979"/>
            <a:ext cx="41896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5582833" y="1886846"/>
            <a:ext cx="0" cy="409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円/楕円 67"/>
          <p:cNvSpPr/>
          <p:nvPr/>
        </p:nvSpPr>
        <p:spPr>
          <a:xfrm>
            <a:off x="3108960" y="1961804"/>
            <a:ext cx="249382" cy="2493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7408862" y="1978288"/>
            <a:ext cx="249382" cy="24938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正方形/長方形 71"/>
              <p:cNvSpPr/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2" name="正方形/長方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300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6954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図形グループ 51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53" name="図形グループ 52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71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7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7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81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84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04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05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06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07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08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テキスト ボックス 53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4" name="テキスト ボックス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線コネクタ 57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正方形/長方形 66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67" name="正方形/長方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8742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円/楕円 77"/>
          <p:cNvSpPr/>
          <p:nvPr/>
        </p:nvSpPr>
        <p:spPr>
          <a:xfrm>
            <a:off x="264220" y="4384791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1898516" y="4531158"/>
            <a:ext cx="1763077" cy="7572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9333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コネクタ 64"/>
          <p:cNvCxnSpPr/>
          <p:nvPr/>
        </p:nvCxnSpPr>
        <p:spPr>
          <a:xfrm>
            <a:off x="3235873" y="2102979"/>
            <a:ext cx="41896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5582833" y="1886846"/>
            <a:ext cx="0" cy="409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円/楕円 67"/>
          <p:cNvSpPr/>
          <p:nvPr/>
        </p:nvSpPr>
        <p:spPr>
          <a:xfrm>
            <a:off x="3108960" y="1961804"/>
            <a:ext cx="249382" cy="2493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7408862" y="1978288"/>
            <a:ext cx="249382" cy="24938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正方形/長方形 71"/>
              <p:cNvSpPr/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2" name="正方形/長方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300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6954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矢印コネクタ 74"/>
          <p:cNvCxnSpPr/>
          <p:nvPr/>
        </p:nvCxnSpPr>
        <p:spPr>
          <a:xfrm flipV="1">
            <a:off x="2800129" y="2576577"/>
            <a:ext cx="1107565" cy="2086697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/>
              <p:cNvSpPr txBox="1"/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2" name="テキスト ボックス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6774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2222766" y="32596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mtClean="0"/>
              <a:t>確率変数</a:t>
            </a:r>
            <a:endParaRPr kumimoji="1" lang="ja-JP" altLang="en-US" sz="2000"/>
          </a:p>
        </p:txBody>
      </p:sp>
      <p:grpSp>
        <p:nvGrpSpPr>
          <p:cNvPr id="34" name="図形グループ 33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35" name="図形グループ 34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50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1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2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3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4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8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62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64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67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71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43" name="テキスト ボックス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線コネクタ 43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6498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円/楕円 77"/>
          <p:cNvSpPr/>
          <p:nvPr/>
        </p:nvSpPr>
        <p:spPr>
          <a:xfrm>
            <a:off x="264220" y="4384791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角丸四角形 89"/>
          <p:cNvSpPr/>
          <p:nvPr/>
        </p:nvSpPr>
        <p:spPr>
          <a:xfrm>
            <a:off x="3907694" y="3311724"/>
            <a:ext cx="2731927" cy="3375764"/>
          </a:xfrm>
          <a:prstGeom prst="roundRect">
            <a:avLst>
              <a:gd name="adj" fmla="val 100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1898516" y="4531158"/>
            <a:ext cx="1763077" cy="7572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9333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コネクタ 64"/>
          <p:cNvCxnSpPr/>
          <p:nvPr/>
        </p:nvCxnSpPr>
        <p:spPr>
          <a:xfrm>
            <a:off x="3235873" y="2102979"/>
            <a:ext cx="41896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5582833" y="1886846"/>
            <a:ext cx="0" cy="409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円/楕円 67"/>
          <p:cNvSpPr/>
          <p:nvPr/>
        </p:nvSpPr>
        <p:spPr>
          <a:xfrm>
            <a:off x="3108960" y="1961804"/>
            <a:ext cx="249382" cy="2493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7408862" y="1978288"/>
            <a:ext cx="249382" cy="24938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正方形/長方形 71"/>
              <p:cNvSpPr/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2" name="正方形/長方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300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6954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矢印コネクタ 74"/>
          <p:cNvCxnSpPr/>
          <p:nvPr/>
        </p:nvCxnSpPr>
        <p:spPr>
          <a:xfrm flipV="1">
            <a:off x="2800129" y="2576577"/>
            <a:ext cx="1107565" cy="2086697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/>
              <p:cNvSpPr txBox="1"/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2" name="テキスト ボックス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6774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7600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=180.02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=179.99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テキスト ボックス 88"/>
          <p:cNvSpPr txBox="1"/>
          <p:nvPr/>
        </p:nvSpPr>
        <p:spPr>
          <a:xfrm rot="5400000">
            <a:off x="4924217" y="6236883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...</a:t>
            </a:r>
            <a:endParaRPr kumimoji="1" lang="ja-JP" altLang="en-US" sz="2400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2222766" y="32596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mtClean="0"/>
              <a:t>確率変数</a:t>
            </a:r>
            <a:endParaRPr kumimoji="1" lang="ja-JP" altLang="en-US" sz="2000"/>
          </a:p>
        </p:txBody>
      </p:sp>
      <p:grpSp>
        <p:nvGrpSpPr>
          <p:cNvPr id="105" name="図形グループ 104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106" name="図形グループ 105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3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4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5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6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7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8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9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20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21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テキスト ボックス 106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107" name="テキスト ボックス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直線コネクタ 107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正方形/長方形 110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111" name="正方形/長方形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73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角丸四角形 101"/>
          <p:cNvSpPr/>
          <p:nvPr/>
        </p:nvSpPr>
        <p:spPr>
          <a:xfrm>
            <a:off x="6786093" y="3311724"/>
            <a:ext cx="2108526" cy="3375764"/>
          </a:xfrm>
          <a:prstGeom prst="roundRect">
            <a:avLst>
              <a:gd name="adj" fmla="val 10075"/>
            </a:avLst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264220" y="4384791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角丸四角形 89"/>
          <p:cNvSpPr/>
          <p:nvPr/>
        </p:nvSpPr>
        <p:spPr>
          <a:xfrm>
            <a:off x="3907694" y="3311724"/>
            <a:ext cx="2731927" cy="3375764"/>
          </a:xfrm>
          <a:prstGeom prst="roundRect">
            <a:avLst>
              <a:gd name="adj" fmla="val 100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1898516" y="4531158"/>
            <a:ext cx="1763077" cy="7572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9333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図形グループ 90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55" name="図形グループ 54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5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6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テキスト ボックス 55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6" name="テキスト ボックス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線コネクタ 58"/>
            <p:cNvCxnSpPr>
              <a:stCxn id="36" idx="0"/>
            </p:cNvCxnSpPr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正方形/長方形 62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63" name="正方形/長方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線コネクタ 64"/>
          <p:cNvCxnSpPr/>
          <p:nvPr/>
        </p:nvCxnSpPr>
        <p:spPr>
          <a:xfrm>
            <a:off x="3235873" y="2102979"/>
            <a:ext cx="41896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5582833" y="1886846"/>
            <a:ext cx="0" cy="409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円/楕円 67"/>
          <p:cNvSpPr/>
          <p:nvPr/>
        </p:nvSpPr>
        <p:spPr>
          <a:xfrm>
            <a:off x="3108960" y="1961804"/>
            <a:ext cx="249382" cy="2493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7408862" y="1978288"/>
            <a:ext cx="249382" cy="24938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正方形/長方形 71"/>
              <p:cNvSpPr/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2" name="正方形/長方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300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6954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矢印コネクタ 74"/>
          <p:cNvCxnSpPr/>
          <p:nvPr/>
        </p:nvCxnSpPr>
        <p:spPr>
          <a:xfrm flipV="1">
            <a:off x="2800129" y="2576577"/>
            <a:ext cx="1107565" cy="2086697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/>
              <p:cNvSpPr txBox="1"/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2" name="テキスト ボックス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6774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7600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=180.02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=179.99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テキスト ボックス 88"/>
          <p:cNvSpPr txBox="1"/>
          <p:nvPr/>
        </p:nvSpPr>
        <p:spPr>
          <a:xfrm rot="5400000">
            <a:off x="4924217" y="6236883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...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テキスト ボックス 91"/>
              <p:cNvSpPr txBox="1"/>
              <p:nvPr/>
            </p:nvSpPr>
            <p:spPr>
              <a:xfrm>
                <a:off x="7226662" y="3311723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92" name="テキスト ボックス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662" y="3311723"/>
                <a:ext cx="1107547" cy="523220"/>
              </a:xfrm>
              <a:prstGeom prst="rect">
                <a:avLst/>
              </a:prstGeom>
              <a:blipFill rotWithShape="0">
                <a:blip r:embed="rId16"/>
                <a:stretch>
                  <a:fillRect l="-10440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/>
              <p:cNvSpPr txBox="1"/>
              <p:nvPr/>
            </p:nvSpPr>
            <p:spPr>
              <a:xfrm>
                <a:off x="7253000" y="3816641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3" name="テキスト ボックス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3816641"/>
                <a:ext cx="1333955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テキスト ボックス 93"/>
              <p:cNvSpPr txBox="1"/>
              <p:nvPr/>
            </p:nvSpPr>
            <p:spPr>
              <a:xfrm>
                <a:off x="7253000" y="4401416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4" name="テキスト ボックス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4401416"/>
                <a:ext cx="1333955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7253000" y="5026837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5026837"/>
                <a:ext cx="1333955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/>
              <p:cNvSpPr txBox="1"/>
              <p:nvPr/>
            </p:nvSpPr>
            <p:spPr>
              <a:xfrm>
                <a:off x="7253000" y="5661865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6" name="テキスト ボックス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5661865"/>
                <a:ext cx="1333955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図形グループ 96"/>
          <p:cNvGrpSpPr/>
          <p:nvPr/>
        </p:nvGrpSpPr>
        <p:grpSpPr>
          <a:xfrm>
            <a:off x="6380284" y="4094831"/>
            <a:ext cx="813128" cy="1310837"/>
            <a:chOff x="6508644" y="2427742"/>
            <a:chExt cx="1721601" cy="2323128"/>
          </a:xfrm>
        </p:grpSpPr>
        <p:cxnSp>
          <p:nvCxnSpPr>
            <p:cNvPr id="98" name="直線コネクタ 9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直線コネクタ 100"/>
          <p:cNvCxnSpPr/>
          <p:nvPr/>
        </p:nvCxnSpPr>
        <p:spPr>
          <a:xfrm flipH="1">
            <a:off x="6411547" y="6056832"/>
            <a:ext cx="804124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/>
          <p:cNvSpPr txBox="1"/>
          <p:nvPr/>
        </p:nvSpPr>
        <p:spPr>
          <a:xfrm rot="5400000">
            <a:off x="7952828" y="6239658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...</a:t>
            </a:r>
            <a:endParaRPr kumimoji="1" lang="ja-JP" altLang="en-US" sz="24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222766" y="32596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mtClean="0"/>
              <a:t>確率変数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667462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68" y="342058"/>
            <a:ext cx="1617996" cy="163707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3" r="50000"/>
          <a:stretch/>
        </p:blipFill>
        <p:spPr>
          <a:xfrm>
            <a:off x="0" y="2610293"/>
            <a:ext cx="4572000" cy="4247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842774" y="2155373"/>
                <a:ext cx="37292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𝑃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𝐴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|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74" y="2155373"/>
                <a:ext cx="372922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r="80215" b="92984"/>
          <a:stretch/>
        </p:blipFill>
        <p:spPr>
          <a:xfrm>
            <a:off x="350256" y="1385641"/>
            <a:ext cx="2033547" cy="5934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12" y="180779"/>
            <a:ext cx="1184102" cy="179835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r="80215" b="92984"/>
          <a:stretch/>
        </p:blipFill>
        <p:spPr>
          <a:xfrm>
            <a:off x="4951764" y="1385641"/>
            <a:ext cx="2033547" cy="59349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3" r="50000"/>
          <a:stretch/>
        </p:blipFill>
        <p:spPr>
          <a:xfrm>
            <a:off x="4572000" y="2586260"/>
            <a:ext cx="4572000" cy="4247707"/>
          </a:xfrm>
          <a:custGeom>
            <a:avLst/>
            <a:gdLst>
              <a:gd name="connsiteX0" fmla="*/ 0 w 4572000"/>
              <a:gd name="connsiteY0" fmla="*/ 0 h 4247707"/>
              <a:gd name="connsiteX1" fmla="*/ 947651 w 4572000"/>
              <a:gd name="connsiteY1" fmla="*/ 0 h 4247707"/>
              <a:gd name="connsiteX2" fmla="*/ 947651 w 4572000"/>
              <a:gd name="connsiteY2" fmla="*/ 1454968 h 4247707"/>
              <a:gd name="connsiteX3" fmla="*/ 914400 w 4572000"/>
              <a:gd name="connsiteY3" fmla="*/ 1454968 h 4247707"/>
              <a:gd name="connsiteX4" fmla="*/ 914400 w 4572000"/>
              <a:gd name="connsiteY4" fmla="*/ 2117119 h 4247707"/>
              <a:gd name="connsiteX5" fmla="*/ 947651 w 4572000"/>
              <a:gd name="connsiteY5" fmla="*/ 2117119 h 4247707"/>
              <a:gd name="connsiteX6" fmla="*/ 947651 w 4572000"/>
              <a:gd name="connsiteY6" fmla="*/ 3615035 h 4247707"/>
              <a:gd name="connsiteX7" fmla="*/ 4572000 w 4572000"/>
              <a:gd name="connsiteY7" fmla="*/ 3615035 h 4247707"/>
              <a:gd name="connsiteX8" fmla="*/ 4572000 w 4572000"/>
              <a:gd name="connsiteY8" fmla="*/ 4247707 h 4247707"/>
              <a:gd name="connsiteX9" fmla="*/ 3208712 w 4572000"/>
              <a:gd name="connsiteY9" fmla="*/ 4247707 h 4247707"/>
              <a:gd name="connsiteX10" fmla="*/ 3208712 w 4572000"/>
              <a:gd name="connsiteY10" fmla="*/ 3893368 h 4247707"/>
              <a:gd name="connsiteX11" fmla="*/ 4498428 w 4572000"/>
              <a:gd name="connsiteY11" fmla="*/ 3893368 h 4247707"/>
              <a:gd name="connsiteX12" fmla="*/ 4498428 w 4572000"/>
              <a:gd name="connsiteY12" fmla="*/ 3730457 h 4247707"/>
              <a:gd name="connsiteX13" fmla="*/ 909145 w 4572000"/>
              <a:gd name="connsiteY13" fmla="*/ 3730457 h 4247707"/>
              <a:gd name="connsiteX14" fmla="*/ 909145 w 4572000"/>
              <a:gd name="connsiteY14" fmla="*/ 3893368 h 4247707"/>
              <a:gd name="connsiteX15" fmla="*/ 2049517 w 4572000"/>
              <a:gd name="connsiteY15" fmla="*/ 3893368 h 4247707"/>
              <a:gd name="connsiteX16" fmla="*/ 2049517 w 4572000"/>
              <a:gd name="connsiteY16" fmla="*/ 4247707 h 4247707"/>
              <a:gd name="connsiteX17" fmla="*/ 0 w 4572000"/>
              <a:gd name="connsiteY17" fmla="*/ 4247707 h 424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72000" h="4247707">
                <a:moveTo>
                  <a:pt x="0" y="0"/>
                </a:moveTo>
                <a:lnTo>
                  <a:pt x="947651" y="0"/>
                </a:lnTo>
                <a:lnTo>
                  <a:pt x="947651" y="1454968"/>
                </a:lnTo>
                <a:lnTo>
                  <a:pt x="914400" y="1454968"/>
                </a:lnTo>
                <a:lnTo>
                  <a:pt x="914400" y="2117119"/>
                </a:lnTo>
                <a:lnTo>
                  <a:pt x="947651" y="2117119"/>
                </a:lnTo>
                <a:lnTo>
                  <a:pt x="947651" y="3615035"/>
                </a:lnTo>
                <a:lnTo>
                  <a:pt x="4572000" y="3615035"/>
                </a:lnTo>
                <a:lnTo>
                  <a:pt x="4572000" y="4247707"/>
                </a:lnTo>
                <a:lnTo>
                  <a:pt x="3208712" y="4247707"/>
                </a:lnTo>
                <a:lnTo>
                  <a:pt x="3208712" y="3893368"/>
                </a:lnTo>
                <a:lnTo>
                  <a:pt x="4498428" y="3893368"/>
                </a:lnTo>
                <a:lnTo>
                  <a:pt x="4498428" y="3730457"/>
                </a:lnTo>
                <a:lnTo>
                  <a:pt x="909145" y="3730457"/>
                </a:lnTo>
                <a:lnTo>
                  <a:pt x="909145" y="3893368"/>
                </a:lnTo>
                <a:lnTo>
                  <a:pt x="2049517" y="3893368"/>
                </a:lnTo>
                <a:lnTo>
                  <a:pt x="2049517" y="4247707"/>
                </a:lnTo>
                <a:lnTo>
                  <a:pt x="0" y="4247707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5414774" y="2131340"/>
                <a:ext cx="33549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=180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 0 !?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774" y="2131340"/>
                <a:ext cx="3354956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コネクタ 3"/>
          <p:cNvCxnSpPr/>
          <p:nvPr/>
        </p:nvCxnSpPr>
        <p:spPr>
          <a:xfrm>
            <a:off x="5403275" y="6173859"/>
            <a:ext cx="362434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6946520" y="626600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180</a:t>
            </a:r>
            <a:endParaRPr kumimoji="1" lang="ja-JP" altLang="en-US" dirty="0"/>
          </a:p>
        </p:txBody>
      </p:sp>
      <p:sp>
        <p:nvSpPr>
          <p:cNvPr id="22" name="円/楕円 21"/>
          <p:cNvSpPr/>
          <p:nvPr/>
        </p:nvSpPr>
        <p:spPr>
          <a:xfrm>
            <a:off x="7161773" y="6091740"/>
            <a:ext cx="143996" cy="1439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00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図形グループ 37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8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9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0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1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2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3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4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40" name="テキスト ボックス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コネクタ 40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正方形/長方形 43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44" name="正方形/長方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右矢印 63"/>
          <p:cNvSpPr/>
          <p:nvPr/>
        </p:nvSpPr>
        <p:spPr>
          <a:xfrm rot="5400000">
            <a:off x="4856310" y="354993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2055451" y="3031021"/>
                <a:ext cx="4679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36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36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ja-JP" altLang="en-US" sz="3600" dirty="0" smtClean="0">
                    <a:solidFill>
                      <a:schemeClr val="tx1"/>
                    </a:solidFill>
                  </a:rPr>
                  <a:t>の性質より、</a:t>
                </a:r>
                <a:endParaRPr lang="ja-JP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51" y="3031021"/>
                <a:ext cx="4679871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3385" t="-14151" r="-3516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/>
              <p:cNvSpPr txBox="1"/>
              <p:nvPr/>
            </p:nvSpPr>
            <p:spPr>
              <a:xfrm>
                <a:off x="2737416" y="3730822"/>
                <a:ext cx="4899355" cy="1147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  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</m:nary>
                    </m:oMath>
                  </m:oMathPara>
                </a14:m>
                <a:endParaRPr lang="en-US" altLang="ja-JP" sz="40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6" name="テキスト ボックス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416" y="3730822"/>
                <a:ext cx="4899355" cy="11476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/>
              <p:cNvSpPr txBox="1"/>
              <p:nvPr/>
            </p:nvSpPr>
            <p:spPr>
              <a:xfrm>
                <a:off x="5162378" y="5057987"/>
                <a:ext cx="32528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600" dirty="0" smtClean="0"/>
                  <a:t>（足したものも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ja-JP" altLang="en-US" sz="1600" dirty="0" smtClean="0"/>
                  <a:t>に含まれるよ）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97" name="テキスト ボックス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378" y="5057987"/>
                <a:ext cx="3252814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1126" t="-89091" b="-11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テキスト ボックス 24"/>
          <p:cNvSpPr txBox="1"/>
          <p:nvPr/>
        </p:nvSpPr>
        <p:spPr>
          <a:xfrm>
            <a:off x="3190392" y="2093261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smtClean="0"/>
              <a:t>だいたい</a:t>
            </a:r>
            <a:r>
              <a:rPr kumimoji="1" lang="en-US" altLang="ja-JP" sz="2800" dirty="0" smtClean="0"/>
              <a:t>180cm</a:t>
            </a:r>
            <a:r>
              <a:rPr kumimoji="1" lang="ja-JP" altLang="en-US" sz="2800" dirty="0" smtClean="0"/>
              <a:t>である確率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37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図形グループ 37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8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9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0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1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2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3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4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40" name="テキスト ボックス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コネクタ 40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正方形/長方形 43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44" name="正方形/長方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テキスト ボックス 62"/>
          <p:cNvSpPr txBox="1"/>
          <p:nvPr/>
        </p:nvSpPr>
        <p:spPr>
          <a:xfrm>
            <a:off x="3190392" y="2093261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smtClean="0"/>
              <a:t>だいたい</a:t>
            </a:r>
            <a:r>
              <a:rPr kumimoji="1" lang="en-US" altLang="ja-JP" sz="2800" dirty="0" smtClean="0"/>
              <a:t>180cm</a:t>
            </a:r>
            <a:r>
              <a:rPr kumimoji="1" lang="ja-JP" altLang="en-US" sz="2800" dirty="0" smtClean="0"/>
              <a:t>である確率</a:t>
            </a:r>
            <a:endParaRPr kumimoji="1" lang="ja-JP" altLang="en-US" sz="2800" dirty="0"/>
          </a:p>
        </p:txBody>
      </p:sp>
      <p:sp>
        <p:nvSpPr>
          <p:cNvPr id="64" name="右矢印 63"/>
          <p:cNvSpPr/>
          <p:nvPr/>
        </p:nvSpPr>
        <p:spPr>
          <a:xfrm rot="5400000">
            <a:off x="4856310" y="354993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2408414" y="2966047"/>
                <a:ext cx="3680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ja-JP" altLang="en-US" sz="2800" dirty="0" smtClean="0">
                    <a:solidFill>
                      <a:schemeClr val="tx1"/>
                    </a:solidFill>
                  </a:rPr>
                  <a:t>の性質より、</a:t>
                </a:r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414" y="2966047"/>
                <a:ext cx="3680430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649" t="-12941" r="-2649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/>
              <p:cNvSpPr txBox="1"/>
              <p:nvPr/>
            </p:nvSpPr>
            <p:spPr>
              <a:xfrm>
                <a:off x="2737416" y="3440896"/>
                <a:ext cx="4899354" cy="1147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  </m:t>
                      </m:r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</m:nary>
                    </m:oMath>
                  </m:oMathPara>
                </a14:m>
                <a:endParaRPr lang="en-US" altLang="ja-JP" sz="40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6" name="テキスト ボックス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416" y="3440896"/>
                <a:ext cx="4899354" cy="11476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81197" y="4743705"/>
                <a:ext cx="40069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確率測度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ja-JP" altLang="en-US" sz="2800" dirty="0" smtClean="0">
                    <a:solidFill>
                      <a:schemeClr val="tx1"/>
                    </a:solidFill>
                  </a:rPr>
                  <a:t>の性質より、</a:t>
                </a:r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7" y="4743705"/>
                <a:ext cx="4006994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2432" t="-11628" r="-2280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-3631635" y="5137241"/>
                <a:ext cx="16477839" cy="1436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d>
                        <m:dPr>
                          <m:ctrlP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=∅⇒  </m:t>
                      </m:r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mr-IN" altLang="ja-JP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supHide m:val="on"/>
                              <m:ctrlP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ja-JP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31635" y="5137241"/>
                <a:ext cx="16477839" cy="143661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53577" y="6552530"/>
            <a:ext cx="6135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（</a:t>
            </a:r>
            <a:r>
              <a:rPr kumimoji="1" lang="ja-JP" altLang="en-US" sz="1600" smtClean="0"/>
              <a:t>事象が互いに素なら、和事象</a:t>
            </a:r>
            <a:r>
              <a:rPr kumimoji="1" lang="ja-JP" altLang="en-US" sz="1600" dirty="0" smtClean="0"/>
              <a:t>の確率は、事象の確率の和だよ）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2408414" y="5970472"/>
                <a:ext cx="533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ja-JP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r>
                        <a:rPr kumimoji="1" lang="en-US" altLang="ja-JP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𝑗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414" y="5970472"/>
                <a:ext cx="53386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955" r="-12500" b="-32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図形グループ 37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8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9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0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1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2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3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4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40" name="テキスト ボックス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コネクタ 40"/>
            <p:cNvCxnSpPr/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正方形/長方形 43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44" name="正方形/長方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右矢印 63"/>
          <p:cNvSpPr/>
          <p:nvPr/>
        </p:nvSpPr>
        <p:spPr>
          <a:xfrm rot="5400000">
            <a:off x="4856310" y="354993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テキスト ボックス 93"/>
              <p:cNvSpPr txBox="1"/>
              <p:nvPr/>
            </p:nvSpPr>
            <p:spPr>
              <a:xfrm>
                <a:off x="178416" y="3373254"/>
                <a:ext cx="8426858" cy="1510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ja-JP" sz="36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≅180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mr-IN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ctrlPr>
                                <a:rPr lang="is-IS" altLang="ja-JP" sz="3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ja-JP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ja-JP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s-IS" altLang="ja-JP" sz="3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ja-JP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ja-JP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is-IS" altLang="ja-JP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mr-IN" altLang="ja-JP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3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4" name="テキスト ボックス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6" y="3373254"/>
                <a:ext cx="8426858" cy="15104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817792" y="5153857"/>
                <a:ext cx="8269893" cy="1260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36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6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ja-JP" sz="3600" b="0" i="1" smtClean="0">
                              <a:latin typeface="Cambria Math" charset="0"/>
                            </a:rPr>
                            <m:t>80−</m:t>
                          </m:r>
                          <m:r>
                            <a:rPr kumimoji="1"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ja-JP" sz="3600" i="1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ja-JP" sz="3600" i="1">
                              <a:latin typeface="Cambria Math" charset="0"/>
                            </a:rPr>
                            <m:t>80</m:t>
                          </m:r>
                          <m:r>
                            <a:rPr lang="en-US" altLang="ja-JP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sup>
                        <m:e>
                          <m:r>
                            <a:rPr kumimoji="1" lang="en-US" altLang="ja-JP" sz="36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kumimoji="1" lang="en-US" altLang="ja-JP" sz="36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ja-JP" sz="3600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ja-JP" sz="3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  <m:r>
                        <a:rPr lang="en-US" altLang="ja-JP" sz="3600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altLang="ja-JP" sz="3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3600" i="1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ja-JP" sz="3600" i="1">
                              <a:latin typeface="Cambria Math" charset="0"/>
                            </a:rPr>
                            <m:t>80−</m:t>
                          </m:r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ja-JP" sz="3600" i="1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ja-JP" sz="3600" i="1">
                              <a:latin typeface="Cambria Math" charset="0"/>
                            </a:rPr>
                            <m:t>80+</m:t>
                          </m:r>
                          <m:r>
                            <a:rPr lang="en-US" altLang="ja-JP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sup>
                        <m:e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ja-JP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altLang="ja-JP" sz="3600" i="1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92" y="5153857"/>
                <a:ext cx="8269893" cy="12601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テキスト ボックス 23"/>
          <p:cNvSpPr txBox="1"/>
          <p:nvPr/>
        </p:nvSpPr>
        <p:spPr>
          <a:xfrm>
            <a:off x="3190392" y="2093261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smtClean="0"/>
              <a:t>だいたい</a:t>
            </a:r>
            <a:r>
              <a:rPr kumimoji="1" lang="en-US" altLang="ja-JP" sz="2800" dirty="0" smtClean="0"/>
              <a:t>180cm</a:t>
            </a:r>
            <a:r>
              <a:rPr kumimoji="1" lang="ja-JP" altLang="en-US" sz="2800" dirty="0" smtClean="0"/>
              <a:t>である確率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5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240238" y="606735"/>
                <a:ext cx="426373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8" y="606735"/>
                <a:ext cx="4263731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5366637" y="312234"/>
                <a:ext cx="3437095" cy="1064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3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32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637" y="312234"/>
                <a:ext cx="3437095" cy="10640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04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2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40"/>
          <a:stretch/>
        </p:blipFill>
        <p:spPr>
          <a:xfrm>
            <a:off x="0" y="2197250"/>
            <a:ext cx="6150320" cy="36576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91375" y="26433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（無理やり描画）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ja-JP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確率分布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charset="0"/>
                      </a:rPr>
                      <m:t>𝑓</m:t>
                    </m:r>
                    <m:r>
                      <a:rPr lang="en-US" altLang="ja-JP" sz="2800" i="1">
                        <a:latin typeface="Cambria Math" charset="0"/>
                      </a:rPr>
                      <m:t>(</m:t>
                    </m:r>
                    <m:r>
                      <a:rPr lang="en-US" altLang="ja-JP" sz="2800" i="1">
                        <a:latin typeface="Cambria Math" charset="0"/>
                      </a:rPr>
                      <m:t>𝑥</m:t>
                    </m:r>
                    <m:r>
                      <a:rPr lang="en-US" altLang="ja-JP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ja-JP" sz="2800" dirty="0" smtClean="0"/>
                  <a:t>: </a:t>
                </a:r>
                <a:r>
                  <a:rPr lang="ja-JP" altLang="en-US" sz="2800" dirty="0" smtClean="0"/>
                  <a:t>定義域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ja-JP" sz="280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800" dirty="0" smtClean="0"/>
                  <a:t>において均一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572" t="-14118" r="-472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3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93C07FB3-FD2D-BA4F-8B01-2C0533B6D6F9}"/>
              </a:ext>
            </a:extLst>
          </p:cNvPr>
          <p:cNvSpPr txBox="1"/>
          <p:nvPr/>
        </p:nvSpPr>
        <p:spPr>
          <a:xfrm>
            <a:off x="1671910" y="3153510"/>
            <a:ext cx="65165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00" dirty="0" err="1"/>
              <a:t>Beginne</a:t>
            </a:r>
            <a:r>
              <a:rPr lang="en-US" altLang="ja-JP" sz="6000" dirty="0" err="1">
                <a:solidFill>
                  <a:srgbClr val="0432FF"/>
                </a:solidFill>
              </a:rPr>
              <a:t>R</a:t>
            </a:r>
            <a:r>
              <a:rPr lang="en-US" altLang="ja-JP" sz="6000" dirty="0"/>
              <a:t> Session</a:t>
            </a:r>
            <a:endParaRPr kumimoji="1" lang="ja-JP" altLang="en-US" sz="6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21905" y="1127059"/>
            <a:ext cx="3042065" cy="23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2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250"/>
            <a:ext cx="9144000" cy="36576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91375" y="26433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（無理やり描画）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ja-JP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ja-JP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確率分布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charset="0"/>
                      </a:rPr>
                      <m:t>𝑓</m:t>
                    </m:r>
                    <m:r>
                      <a:rPr lang="en-US" altLang="ja-JP" sz="2800" i="1">
                        <a:latin typeface="Cambria Math" charset="0"/>
                      </a:rPr>
                      <m:t>(</m:t>
                    </m:r>
                    <m:r>
                      <a:rPr lang="en-US" altLang="ja-JP" sz="2800" i="1">
                        <a:latin typeface="Cambria Math" charset="0"/>
                      </a:rPr>
                      <m:t>𝑥</m:t>
                    </m:r>
                    <m:r>
                      <a:rPr lang="en-US" altLang="ja-JP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ja-JP" sz="2800" dirty="0" smtClean="0"/>
                  <a:t>: </a:t>
                </a:r>
                <a:r>
                  <a:rPr lang="ja-JP" altLang="en-US" sz="2800" dirty="0" smtClean="0"/>
                  <a:t>定義域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ja-JP" sz="280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800" dirty="0" smtClean="0"/>
                  <a:t>において均一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1572" t="-14118" r="-472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132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250"/>
            <a:ext cx="9144000" cy="36576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91375" y="26433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（無理やり描画）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ja-JP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ja-JP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確率分布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charset="0"/>
                      </a:rPr>
                      <m:t>𝑓</m:t>
                    </m:r>
                    <m:r>
                      <a:rPr lang="en-US" altLang="ja-JP" sz="2800" i="1">
                        <a:latin typeface="Cambria Math" charset="0"/>
                      </a:rPr>
                      <m:t>(</m:t>
                    </m:r>
                    <m:r>
                      <a:rPr lang="en-US" altLang="ja-JP" sz="2800" i="1">
                        <a:latin typeface="Cambria Math" charset="0"/>
                      </a:rPr>
                      <m:t>𝑥</m:t>
                    </m:r>
                    <m:r>
                      <a:rPr lang="en-US" altLang="ja-JP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ja-JP" sz="2800" dirty="0" smtClean="0"/>
                  <a:t>: </a:t>
                </a:r>
                <a:r>
                  <a:rPr lang="ja-JP" altLang="en-US" sz="2800" dirty="0" smtClean="0"/>
                  <a:t>定義域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ja-JP" sz="280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800" dirty="0" smtClean="0"/>
                  <a:t>において均一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1572" t="-14118" r="-472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3142830" y="5737559"/>
                <a:ext cx="5329664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altLang="ja-JP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800" i="0">
                              <a:latin typeface="Cambria Math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2800" i="1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  <m:r>
                        <a:rPr lang="en-US" altLang="ja-JP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5737559"/>
                <a:ext cx="5329664" cy="97738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矢印 13"/>
          <p:cNvSpPr/>
          <p:nvPr/>
        </p:nvSpPr>
        <p:spPr>
          <a:xfrm rot="2913346">
            <a:off x="2672537" y="4844345"/>
            <a:ext cx="916679" cy="12495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 rot="18686654" flipH="1">
            <a:off x="6151832" y="4900697"/>
            <a:ext cx="916679" cy="12495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6515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3024325" y="594197"/>
                <a:ext cx="586340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25" y="594197"/>
                <a:ext cx="5863400" cy="6771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028414" y="1756268"/>
                <a:ext cx="4727256" cy="1463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4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4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4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4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14" y="1756268"/>
                <a:ext cx="4727256" cy="14630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251438" y="3281374"/>
                <a:ext cx="3738267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ja-JP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438" y="3281374"/>
                <a:ext cx="3738267" cy="12720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496965" y="4791474"/>
                <a:ext cx="4947252" cy="1535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altLang="ja-JP" sz="4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4400" i="1">
                              <a:latin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ja-JP" sz="4400" i="1">
                              <a:latin typeface="Cambria Math" charset="0"/>
                            </a:rPr>
                            <m:t>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4400">
                              <a:latin typeface="Cambria Math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ja-JP" sz="4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4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4400" i="1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965" y="4791474"/>
                <a:ext cx="4947252" cy="15358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401444" y="6611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確率分布</a:t>
            </a:r>
            <a:endParaRPr kumimoji="1" lang="ja-JP" altLang="en-US" sz="4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1444" y="212931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累積分布</a:t>
            </a:r>
            <a:endParaRPr kumimoji="1" lang="ja-JP" altLang="en-US" sz="4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1444" y="370903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確率密度</a:t>
            </a:r>
            <a:endParaRPr kumimoji="1" lang="ja-JP" altLang="en-US" sz="4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1444" y="5288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確率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4728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2286348" y="2242247"/>
            <a:ext cx="1774991" cy="2297778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31789" y="384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226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31789" y="384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2237338" y="2244585"/>
            <a:ext cx="1681291" cy="2298022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068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31789" y="384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2237338" y="2244585"/>
            <a:ext cx="1681291" cy="2298022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矢印コネクタ 25"/>
          <p:cNvCxnSpPr/>
          <p:nvPr/>
        </p:nvCxnSpPr>
        <p:spPr>
          <a:xfrm flipV="1">
            <a:off x="4419467" y="2390439"/>
            <a:ext cx="2354023" cy="2095015"/>
          </a:xfrm>
          <a:prstGeom prst="straightConnector1">
            <a:avLst/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97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031789" y="384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/>
                </a:r>
                <a:br>
                  <a:rPr kumimoji="1" lang="en-US" altLang="ja-JP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altLang="ja-JP" sz="20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probability space</a:t>
                </a:r>
                <a:endParaRPr lang="ja-JP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4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6055423" y="4889343"/>
                <a:ext cx="2961067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solidFill>
                      <a:schemeClr val="accent2"/>
                    </a:solidFill>
                  </a:rPr>
                  <a:t>確率空間</a:t>
                </a:r>
                <a14:m>
                  <m:oMath xmlns:m="http://schemas.openxmlformats.org/officeDocument/2006/math">
                    <m:r>
                      <a:rPr lang="en-US" altLang="ja-JP" sz="3200" dirty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3200" b="0" i="0" dirty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altLang="ja-JP" sz="3200" dirty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200" b="0" i="1" dirty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altLang="ja-JP" sz="3200" i="1" dirty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200" b="0" i="1" dirty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ja-JP" sz="3200" i="1" dirty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accent2"/>
                    </a:solidFill>
                  </a:rPr>
                  <a:t/>
                </a:r>
                <a:br>
                  <a:rPr kumimoji="1" lang="en-US" altLang="ja-JP" sz="2400" dirty="0" smtClean="0">
                    <a:solidFill>
                      <a:schemeClr val="accent2"/>
                    </a:solidFill>
                  </a:rPr>
                </a:br>
                <a:endParaRPr lang="ja-JP" alt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23" y="4889343"/>
                <a:ext cx="2961067" cy="892552"/>
              </a:xfrm>
              <a:prstGeom prst="rect">
                <a:avLst/>
              </a:prstGeom>
              <a:blipFill rotWithShape="0">
                <a:blip r:embed="rId15"/>
                <a:stretch>
                  <a:fillRect l="-26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円/楕円 39"/>
          <p:cNvSpPr/>
          <p:nvPr/>
        </p:nvSpPr>
        <p:spPr>
          <a:xfrm>
            <a:off x="3356048" y="4398920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3596463" y="4346596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463" y="4346596"/>
                <a:ext cx="344260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3826122" y="458107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419467" y="2390439"/>
            <a:ext cx="2354023" cy="2095015"/>
          </a:xfrm>
          <a:prstGeom prst="straightConnector1">
            <a:avLst/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2237338" y="2244585"/>
            <a:ext cx="1805051" cy="2240869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角丸四角形 37"/>
          <p:cNvSpPr/>
          <p:nvPr/>
        </p:nvSpPr>
        <p:spPr>
          <a:xfrm rot="19058118">
            <a:off x="2453598" y="1873034"/>
            <a:ext cx="6579168" cy="2889678"/>
          </a:xfrm>
          <a:prstGeom prst="roundRect">
            <a:avLst>
              <a:gd name="adj" fmla="val 17829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657142" y="45958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>
                <a:solidFill>
                  <a:schemeClr val="accent2"/>
                </a:solidFill>
              </a:rPr>
              <a:t>事象族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01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6989" y="763411"/>
            <a:ext cx="7848600" cy="4279900"/>
          </a:xfrm>
          <a:custGeom>
            <a:avLst/>
            <a:gdLst>
              <a:gd name="connsiteX0" fmla="*/ 0 w 7848600"/>
              <a:gd name="connsiteY0" fmla="*/ 0 h 4279900"/>
              <a:gd name="connsiteX1" fmla="*/ 5421489 w 7848600"/>
              <a:gd name="connsiteY1" fmla="*/ 0 h 4279900"/>
              <a:gd name="connsiteX2" fmla="*/ 5421489 w 7848600"/>
              <a:gd name="connsiteY2" fmla="*/ 790222 h 4279900"/>
              <a:gd name="connsiteX3" fmla="*/ 7848600 w 7848600"/>
              <a:gd name="connsiteY3" fmla="*/ 790222 h 4279900"/>
              <a:gd name="connsiteX4" fmla="*/ 7848600 w 7848600"/>
              <a:gd name="connsiteY4" fmla="*/ 4279900 h 4279900"/>
              <a:gd name="connsiteX5" fmla="*/ 0 w 7848600"/>
              <a:gd name="connsiteY5" fmla="*/ 4279900 h 427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8600" h="4279900">
                <a:moveTo>
                  <a:pt x="0" y="0"/>
                </a:moveTo>
                <a:lnTo>
                  <a:pt x="5421489" y="0"/>
                </a:lnTo>
                <a:lnTo>
                  <a:pt x="5421489" y="790222"/>
                </a:lnTo>
                <a:lnTo>
                  <a:pt x="7848600" y="790222"/>
                </a:lnTo>
                <a:lnTo>
                  <a:pt x="7848600" y="4279900"/>
                </a:lnTo>
                <a:lnTo>
                  <a:pt x="0" y="4279900"/>
                </a:lnTo>
                <a:close/>
              </a:path>
            </a:pathLst>
          </a:custGeom>
        </p:spPr>
      </p:pic>
      <p:sp>
        <p:nvSpPr>
          <p:cNvPr id="3" name="正方形/長方形 2"/>
          <p:cNvSpPr/>
          <p:nvPr/>
        </p:nvSpPr>
        <p:spPr>
          <a:xfrm>
            <a:off x="1155700" y="1727200"/>
            <a:ext cx="4477456" cy="790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92962" r="68482" b="948"/>
          <a:stretch/>
        </p:blipFill>
        <p:spPr>
          <a:xfrm>
            <a:off x="1332089" y="4644672"/>
            <a:ext cx="4301067" cy="508000"/>
          </a:xfrm>
          <a:custGeom>
            <a:avLst/>
            <a:gdLst>
              <a:gd name="connsiteX0" fmla="*/ 0 w 4301067"/>
              <a:gd name="connsiteY0" fmla="*/ 0 h 508000"/>
              <a:gd name="connsiteX1" fmla="*/ 4301067 w 4301067"/>
              <a:gd name="connsiteY1" fmla="*/ 0 h 508000"/>
              <a:gd name="connsiteX2" fmla="*/ 4301067 w 4301067"/>
              <a:gd name="connsiteY2" fmla="*/ 508000 h 508000"/>
              <a:gd name="connsiteX3" fmla="*/ 0 w 4301067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1067" h="508000">
                <a:moveTo>
                  <a:pt x="0" y="0"/>
                </a:moveTo>
                <a:lnTo>
                  <a:pt x="4301067" y="0"/>
                </a:lnTo>
                <a:lnTo>
                  <a:pt x="4301067" y="508000"/>
                </a:lnTo>
                <a:lnTo>
                  <a:pt x="0" y="508000"/>
                </a:lnTo>
                <a:close/>
              </a:path>
            </a:pathLst>
          </a:cu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42" b="81042"/>
          <a:stretch/>
        </p:blipFill>
        <p:spPr>
          <a:xfrm>
            <a:off x="517877" y="373944"/>
            <a:ext cx="6989901" cy="1234017"/>
          </a:xfrm>
          <a:custGeom>
            <a:avLst/>
            <a:gdLst>
              <a:gd name="connsiteX0" fmla="*/ 0 w 7848600"/>
              <a:gd name="connsiteY0" fmla="*/ 0 h 4279900"/>
              <a:gd name="connsiteX1" fmla="*/ 5421489 w 7848600"/>
              <a:gd name="connsiteY1" fmla="*/ 0 h 4279900"/>
              <a:gd name="connsiteX2" fmla="*/ 5421489 w 7848600"/>
              <a:gd name="connsiteY2" fmla="*/ 790222 h 4279900"/>
              <a:gd name="connsiteX3" fmla="*/ 7848600 w 7848600"/>
              <a:gd name="connsiteY3" fmla="*/ 790222 h 4279900"/>
              <a:gd name="connsiteX4" fmla="*/ 7848600 w 7848600"/>
              <a:gd name="connsiteY4" fmla="*/ 4279900 h 4279900"/>
              <a:gd name="connsiteX5" fmla="*/ 0 w 7848600"/>
              <a:gd name="connsiteY5" fmla="*/ 4279900 h 427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8600" h="4279900">
                <a:moveTo>
                  <a:pt x="0" y="0"/>
                </a:moveTo>
                <a:lnTo>
                  <a:pt x="5421489" y="0"/>
                </a:lnTo>
                <a:lnTo>
                  <a:pt x="5421489" y="790222"/>
                </a:lnTo>
                <a:lnTo>
                  <a:pt x="7848600" y="790222"/>
                </a:lnTo>
                <a:lnTo>
                  <a:pt x="7848600" y="4279900"/>
                </a:lnTo>
                <a:lnTo>
                  <a:pt x="0" y="4279900"/>
                </a:lnTo>
                <a:close/>
              </a:path>
            </a:pathLst>
          </a:custGeom>
        </p:spPr>
      </p:pic>
      <p:sp>
        <p:nvSpPr>
          <p:cNvPr id="9" name="角丸四角形吹き出し 8"/>
          <p:cNvSpPr/>
          <p:nvPr/>
        </p:nvSpPr>
        <p:spPr>
          <a:xfrm>
            <a:off x="144379" y="5508625"/>
            <a:ext cx="8582526" cy="1196622"/>
          </a:xfrm>
          <a:prstGeom prst="wedgeRoundRectCallout">
            <a:avLst>
              <a:gd name="adj1" fmla="val 54037"/>
              <a:gd name="adj2" fmla="val 4397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もし、わからない事があったら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/>
            </a:r>
            <a:br>
              <a:rPr kumimoji="1" lang="en-US" altLang="ja-JP" sz="2800" dirty="0" smtClean="0">
                <a:solidFill>
                  <a:schemeClr val="tx1"/>
                </a:solidFill>
              </a:rPr>
            </a:br>
            <a:r>
              <a:rPr kumimoji="1" lang="ja-JP" altLang="en-US" sz="2800" dirty="0" smtClean="0">
                <a:solidFill>
                  <a:schemeClr val="tx1"/>
                </a:solidFill>
              </a:rPr>
              <a:t>完全に理解しているヒトにドンドン聞いてみよう！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47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1211230" y="2798285"/>
                <a:ext cx="6682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30" y="2798285"/>
                <a:ext cx="6682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3285" t="-15517" r="-1916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9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1122020" y="1304021"/>
                <a:ext cx="6682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20" y="1304021"/>
                <a:ext cx="6682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3193" t="-15517" r="-2007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122020" y="3189249"/>
                <a:ext cx="4198201" cy="653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36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20" y="3189249"/>
                <a:ext cx="4198201" cy="653577"/>
              </a:xfrm>
              <a:prstGeom prst="rect">
                <a:avLst/>
              </a:prstGeom>
              <a:blipFill rotWithShape="0">
                <a:blip r:embed="rId3"/>
                <a:stretch>
                  <a:fillRect l="-4354" t="-12150" b="-355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11770" y="4182376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770" y="4182376"/>
                <a:ext cx="6359305" cy="13779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矢印 5"/>
          <p:cNvSpPr/>
          <p:nvPr/>
        </p:nvSpPr>
        <p:spPr>
          <a:xfrm rot="5400000">
            <a:off x="3540466" y="1320236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86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3262581" y="534701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2F541CCD-F0D8-414C-B18E-D09C78F8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4380" y="1119741"/>
            <a:ext cx="3761192" cy="46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7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146044" y="183365"/>
            <a:ext cx="6694311" cy="21195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28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blipFill rotWithShape="0">
                <a:blip r:embed="rId3"/>
                <a:stretch>
                  <a:fillRect l="-3875" t="-10345" b="-310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02266" y="2723553"/>
                <a:ext cx="7861896" cy="1276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 smtClean="0"/>
                  <a:t>「お、要するに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y</m:t>
                    </m:r>
                    <m:r>
                      <a:rPr lang="en-US" altLang="ja-JP" sz="36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ja-JP" sz="3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3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ja-JP" sz="3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ja-JP" altLang="en-US" sz="3600" dirty="0" smtClean="0"/>
                  <a:t>を考えて</a:t>
                </a:r>
                <a:r>
                  <a:rPr kumimoji="1" lang="en-US" altLang="ja-JP" sz="3600" dirty="0" smtClean="0"/>
                  <a:t/>
                </a:r>
                <a:br>
                  <a:rPr kumimoji="1" lang="en-US" altLang="ja-JP" sz="3600" dirty="0" smtClean="0"/>
                </a:br>
                <a:r>
                  <a:rPr kumimoji="1" lang="ja-JP" altLang="en-US" sz="36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3600" b="0" i="1" dirty="0" smtClean="0">
                        <a:latin typeface="Cambria Math" charset="0"/>
                      </a:rPr>
                      <m:t>𝑥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=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kumimoji="1" lang="ja-JP" altLang="en-US" sz="3600" dirty="0" smtClean="0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sz="3600" b="0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ja-JP" sz="3600" b="0" i="1" dirty="0" smtClean="0">
                            <a:latin typeface="Cambria Math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en-US" altLang="ja-JP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ja-JP" sz="3600" b="0" i="1" dirty="0" smtClean="0">
                        <a:latin typeface="Cambria Math" charset="0"/>
                      </a:rPr>
                      <m:t>𝑥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=±∞</m:t>
                    </m:r>
                  </m:oMath>
                </a14:m>
                <a:r>
                  <a:rPr kumimoji="1" lang="ja-JP" altLang="en-US" sz="3600" dirty="0" smtClean="0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ja-JP" sz="3600" i="1" dirty="0">
                            <a:latin typeface="Cambria Math" charset="0"/>
                          </a:rPr>
                          <m:t>𝑚</m:t>
                        </m:r>
                        <m:r>
                          <a:rPr lang="en-US" altLang="ja-JP" sz="3600" b="0" i="1" dirty="0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altLang="ja-JP" sz="3600" b="0" i="1" dirty="0" smtClean="0">
                        <a:latin typeface="Cambria Math" charset="0"/>
                      </a:rPr>
                      <m:t>=0</m:t>
                    </m:r>
                    <m:r>
                      <a:rPr lang="en-US" altLang="ja-JP" sz="36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ja-JP" altLang="en-US" sz="3600" dirty="0" smtClean="0"/>
                  <a:t>。</a:t>
                </a:r>
                <a:endParaRPr kumimoji="1" lang="en-US" altLang="ja-JP" sz="3600" dirty="0" smtClean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6" y="2723553"/>
                <a:ext cx="7861896" cy="1276375"/>
              </a:xfrm>
              <a:prstGeom prst="rect">
                <a:avLst/>
              </a:prstGeom>
              <a:blipFill rotWithShape="0">
                <a:blip r:embed="rId4"/>
                <a:stretch>
                  <a:fillRect l="-2326" t="-1435" r="-1473" b="-17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0" y="2544011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smtClean="0"/>
              <a:t>🤔</a:t>
            </a:r>
            <a:endParaRPr kumimoji="1" lang="ja-JP" altLang="en-US" sz="8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0714" y="363661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smtClean="0"/>
              <a:t>理解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1116595" y="4022506"/>
                <a:ext cx="82994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3600" dirty="0"/>
                  <a:t>　</a:t>
                </a:r>
                <a:r>
                  <a:rPr lang="ja-JP" altLang="en-US" sz="3600" dirty="0" smtClean="0"/>
                  <a:t>そのなだらかさ</a:t>
                </a:r>
                <a:r>
                  <a:rPr lang="ja-JP" altLang="en-US" sz="3600" dirty="0"/>
                  <a:t>の度合いが</a:t>
                </a:r>
                <a14:m>
                  <m:oMath xmlns:m="http://schemas.openxmlformats.org/officeDocument/2006/math">
                    <m:r>
                      <a:rPr lang="en-US" altLang="ja-JP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ja-JP" altLang="en-US" sz="3600" dirty="0"/>
                  <a:t>かな。」</a:t>
                </a:r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95" y="4022506"/>
                <a:ext cx="8299451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15094" r="-1248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671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146044" y="183365"/>
            <a:ext cx="6694311" cy="21195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28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blipFill rotWithShape="0">
                <a:blip r:embed="rId3"/>
                <a:stretch>
                  <a:fillRect l="-3875" t="-10345" b="-310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0" y="2544011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smtClean="0"/>
              <a:t>🤔</a:t>
            </a:r>
            <a:endParaRPr kumimoji="1" lang="ja-JP" altLang="en-US" sz="8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0773" y="4691415"/>
            <a:ext cx="13003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dirty="0" smtClean="0"/>
              <a:t>🐱</a:t>
            </a:r>
            <a:endParaRPr kumimoji="1" lang="ja-JP" altLang="en-US" sz="8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707" y="5784021"/>
            <a:ext cx="14157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完全理解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論理</a:t>
            </a:r>
            <a:r>
              <a:rPr kumimoji="1" lang="en-US" altLang="ja-JP" dirty="0" smtClean="0"/>
              <a:t>)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02266" y="5047929"/>
            <a:ext cx="496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「にゃー</a:t>
            </a:r>
            <a:r>
              <a:rPr lang="ja-JP" altLang="en-US" sz="3600" dirty="0"/>
              <a:t>ん</a:t>
            </a:r>
            <a:r>
              <a:rPr lang="ja-JP" altLang="en-US" sz="3600" dirty="0" smtClean="0"/>
              <a:t>😸😸😸😸」</a:t>
            </a:r>
            <a:endParaRPr kumimoji="1" lang="en-US" altLang="ja-JP" sz="36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10714" y="363661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smtClean="0"/>
              <a:t>理解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1202266" y="2723553"/>
                <a:ext cx="7861896" cy="1276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 smtClean="0"/>
                  <a:t>「お、要するに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y</m:t>
                    </m:r>
                    <m:r>
                      <a:rPr lang="en-US" altLang="ja-JP" sz="36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ja-JP" sz="3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sz="36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ja-JP" sz="3600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3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ja-JP" sz="3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ja-JP" altLang="en-US" sz="3600" dirty="0" smtClean="0"/>
                  <a:t>を考えて</a:t>
                </a:r>
                <a:r>
                  <a:rPr kumimoji="1" lang="en-US" altLang="ja-JP" sz="3600" dirty="0" smtClean="0"/>
                  <a:t/>
                </a:r>
                <a:br>
                  <a:rPr kumimoji="1" lang="en-US" altLang="ja-JP" sz="3600" dirty="0" smtClean="0"/>
                </a:br>
                <a:r>
                  <a:rPr kumimoji="1" lang="ja-JP" altLang="en-US" sz="360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3600" b="0" i="1" dirty="0" smtClean="0">
                        <a:latin typeface="Cambria Math" charset="0"/>
                      </a:rPr>
                      <m:t>𝑥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=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kumimoji="1" lang="ja-JP" altLang="en-US" sz="3600" dirty="0" smtClean="0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sz="3600" b="0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ja-JP" sz="3600" b="0" i="1" dirty="0" smtClean="0">
                            <a:latin typeface="Cambria Math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en-US" altLang="ja-JP" sz="3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ja-JP" sz="3600" b="0" i="1" dirty="0" smtClean="0">
                        <a:latin typeface="Cambria Math" charset="0"/>
                      </a:rPr>
                      <m:t>𝑥</m:t>
                    </m:r>
                    <m:r>
                      <a:rPr lang="en-US" altLang="ja-JP" sz="3600" b="0" i="1" dirty="0" smtClean="0">
                        <a:latin typeface="Cambria Math" charset="0"/>
                      </a:rPr>
                      <m:t>=±∞</m:t>
                    </m:r>
                  </m:oMath>
                </a14:m>
                <a:r>
                  <a:rPr kumimoji="1" lang="ja-JP" altLang="en-US" sz="3600" dirty="0" smtClean="0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6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ja-JP" sz="3600" i="1" dirty="0">
                            <a:latin typeface="Cambria Math" charset="0"/>
                          </a:rPr>
                          <m:t>𝑚</m:t>
                        </m:r>
                        <m:r>
                          <a:rPr lang="en-US" altLang="ja-JP" sz="3600" b="0" i="1" dirty="0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altLang="ja-JP" sz="3600" b="0" i="1" dirty="0" smtClean="0">
                        <a:latin typeface="Cambria Math" charset="0"/>
                      </a:rPr>
                      <m:t>=0</m:t>
                    </m:r>
                    <m:r>
                      <a:rPr lang="en-US" altLang="ja-JP" sz="36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ja-JP" altLang="en-US" sz="3600" dirty="0" smtClean="0"/>
                  <a:t>。</a:t>
                </a:r>
                <a:endParaRPr kumimoji="1" lang="en-US" altLang="ja-JP" sz="360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66" y="2723553"/>
                <a:ext cx="7861896" cy="1276375"/>
              </a:xfrm>
              <a:prstGeom prst="rect">
                <a:avLst/>
              </a:prstGeom>
              <a:blipFill rotWithShape="0">
                <a:blip r:embed="rId4"/>
                <a:stretch>
                  <a:fillRect l="-2326" t="-1435" r="-1473" b="-17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1116595" y="4022506"/>
                <a:ext cx="82994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3600" dirty="0"/>
                  <a:t>　</a:t>
                </a:r>
                <a:r>
                  <a:rPr lang="ja-JP" altLang="en-US" sz="3600" dirty="0" smtClean="0"/>
                  <a:t>そのなだらかさ</a:t>
                </a:r>
                <a:r>
                  <a:rPr lang="ja-JP" altLang="en-US" sz="3600" dirty="0"/>
                  <a:t>の度合いが</a:t>
                </a:r>
                <a14:m>
                  <m:oMath xmlns:m="http://schemas.openxmlformats.org/officeDocument/2006/math">
                    <m:r>
                      <a:rPr lang="en-US" altLang="ja-JP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ja-JP" altLang="en-US" sz="3600" dirty="0"/>
                  <a:t>かな。」</a:t>
                </a:r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95" y="4022506"/>
                <a:ext cx="8299451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15094" r="-1248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82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585156"/>
            <a:ext cx="9144000" cy="23261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86331" y="2627568"/>
            <a:ext cx="916912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y &lt;- function(x,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u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0,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1)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{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(2 * pi *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^2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^(-1/2) * exp(-(x -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u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^2/(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2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*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^2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))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plot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(y, -5, 5)</a:t>
            </a:r>
          </a:p>
        </p:txBody>
      </p:sp>
      <p:sp>
        <p:nvSpPr>
          <p:cNvPr id="3" name="角丸四角形 2"/>
          <p:cNvSpPr/>
          <p:nvPr/>
        </p:nvSpPr>
        <p:spPr>
          <a:xfrm>
            <a:off x="146044" y="183365"/>
            <a:ext cx="6694311" cy="21195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28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blipFill rotWithShape="0">
                <a:blip r:embed="rId3"/>
                <a:stretch>
                  <a:fillRect l="-3875" t="-10345" b="-310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61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585156"/>
            <a:ext cx="9144000" cy="23261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86331" y="2627568"/>
            <a:ext cx="916912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y &lt;- function(x,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u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0,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1)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{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(2 * pi *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^2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^(-1/2) * exp(-(x -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u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^2/(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2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*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s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^2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))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plot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(y, -5, 5)</a:t>
            </a:r>
          </a:p>
        </p:txBody>
      </p:sp>
      <p:sp>
        <p:nvSpPr>
          <p:cNvPr id="3" name="角丸四角形 2"/>
          <p:cNvSpPr/>
          <p:nvPr/>
        </p:nvSpPr>
        <p:spPr>
          <a:xfrm>
            <a:off x="146044" y="183365"/>
            <a:ext cx="6694311" cy="21195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28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blipFill rotWithShape="0">
                <a:blip r:embed="rId3"/>
                <a:stretch>
                  <a:fillRect l="-3875" t="-10345" b="-310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44" y="4014212"/>
            <a:ext cx="6361104" cy="28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9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585155"/>
            <a:ext cx="9144000" cy="35785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46044" y="2659016"/>
            <a:ext cx="9169121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library(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tidyverse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dat_g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data.frame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(x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seq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(-5, 5, by = 0.1)) %&gt;%</a:t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 mutate(y = </a:t>
            </a:r>
            <a:r>
              <a:rPr lang="en-US" altLang="ja-JP" sz="3200" dirty="0" err="1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d</a:t>
            </a:r>
            <a:r>
              <a:rPr lang="en-US" altLang="ja-JP" sz="3200" dirty="0" err="1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norm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(x, 0, 1)) </a:t>
            </a: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dat_g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%&gt;%</a:t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ggplot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(x, y))+</a:t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geom_path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146044" y="183365"/>
            <a:ext cx="6694311" cy="21195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6" y="732220"/>
                <a:ext cx="6359305" cy="13779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28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1" y="214813"/>
                <a:ext cx="3306867" cy="528799"/>
              </a:xfrm>
              <a:prstGeom prst="rect">
                <a:avLst/>
              </a:prstGeom>
              <a:blipFill rotWithShape="0">
                <a:blip r:embed="rId3"/>
                <a:stretch>
                  <a:fillRect l="-3875" t="-10345" b="-310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720" y="4452004"/>
            <a:ext cx="4549270" cy="24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6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51556" y="383822"/>
            <a:ext cx="5405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確率分布に関わる</a:t>
            </a:r>
            <a:r>
              <a:rPr kumimoji="1" lang="en-US" altLang="ja-JP" sz="3200" dirty="0" smtClean="0"/>
              <a:t>R</a:t>
            </a:r>
            <a:r>
              <a:rPr lang="ja-JP" altLang="en-US" sz="3200" dirty="0" smtClean="0"/>
              <a:t>の関数群</a:t>
            </a:r>
            <a:endParaRPr kumimoji="1" lang="ja-JP" altLang="en-US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355780" y="1072441"/>
            <a:ext cx="4539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d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 smtClean="0">
                <a:latin typeface="+mn-ea"/>
                <a:cs typeface="DFPGyoSho-Lt" charset="-128"/>
              </a:rPr>
              <a:t>第</a:t>
            </a:r>
            <a:r>
              <a:rPr lang="en-US" altLang="ja-JP" sz="3200" dirty="0" smtClean="0">
                <a:latin typeface="+mj-lt"/>
                <a:cs typeface="DFPGyoSho-Lt" charset="-128"/>
              </a:rPr>
              <a:t>1</a:t>
            </a:r>
            <a:r>
              <a:rPr lang="ja-JP" altLang="en-US" sz="3200" dirty="0" smtClean="0">
                <a:latin typeface="+mn-ea"/>
                <a:cs typeface="DFPGyoSho-Lt" charset="-128"/>
              </a:rPr>
              <a:t>引数は</a:t>
            </a:r>
            <a:r>
              <a:rPr lang="en-US" altLang="ja-JP" sz="3200" dirty="0" smtClean="0">
                <a:latin typeface="+mn-ea"/>
                <a:cs typeface="DFPGyoSho-Lt" charset="-128"/>
              </a:rPr>
              <a:t>x</a:t>
            </a:r>
            <a:r>
              <a:rPr lang="ja-JP" altLang="en-US" sz="3200" dirty="0" smtClean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kumimoji="1"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p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引数は</a:t>
            </a:r>
            <a:r>
              <a:rPr lang="en-US" altLang="ja-JP" sz="3200" dirty="0">
                <a:latin typeface="+mn-ea"/>
                <a:cs typeface="DFPGyoSho-Lt" charset="-128"/>
              </a:rPr>
              <a:t>x</a:t>
            </a:r>
            <a:r>
              <a:rPr lang="ja-JP" altLang="en-US" sz="3200" dirty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は個数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q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は割合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99822" y="1072441"/>
            <a:ext cx="26468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確率密度関数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累積確率分布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乱数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確率点</a:t>
            </a:r>
            <a:endParaRPr kumimoji="1" lang="ja-JP" altLang="en-US" sz="3200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4617155" y="3093660"/>
            <a:ext cx="64346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497689" y="332213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確率</a:t>
            </a:r>
            <a:r>
              <a:rPr kumimoji="1" lang="ja-JP" altLang="en-US" sz="2800" smtClean="0"/>
              <a:t>分布の略号</a:t>
            </a:r>
            <a:endParaRPr kumimoji="1" lang="ja-JP" altLang="en-US" sz="2800"/>
          </a:p>
        </p:txBody>
      </p:sp>
      <p:sp>
        <p:nvSpPr>
          <p:cNvPr id="9" name="フリーフォーム 8"/>
          <p:cNvSpPr/>
          <p:nvPr/>
        </p:nvSpPr>
        <p:spPr>
          <a:xfrm>
            <a:off x="4865511" y="3093156"/>
            <a:ext cx="3228622" cy="729620"/>
          </a:xfrm>
          <a:custGeom>
            <a:avLst/>
            <a:gdLst>
              <a:gd name="connsiteX0" fmla="*/ 0 w 2178756"/>
              <a:gd name="connsiteY0" fmla="*/ 0 h 541866"/>
              <a:gd name="connsiteX1" fmla="*/ 417689 w 2178756"/>
              <a:gd name="connsiteY1" fmla="*/ 541866 h 541866"/>
              <a:gd name="connsiteX2" fmla="*/ 2178756 w 2178756"/>
              <a:gd name="connsiteY2" fmla="*/ 541866 h 54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8756" h="541866">
                <a:moveTo>
                  <a:pt x="0" y="0"/>
                </a:moveTo>
                <a:lnTo>
                  <a:pt x="417689" y="541866"/>
                </a:lnTo>
                <a:lnTo>
                  <a:pt x="2178756" y="541866"/>
                </a:ln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10829" y="3857877"/>
            <a:ext cx="26981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正規分布：</a:t>
            </a:r>
            <a:endParaRPr kumimoji="1"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ポアソン分布：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一様分布：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対数正規分布</a:t>
            </a:r>
            <a:r>
              <a:rPr lang="ja-JP" altLang="en-US" sz="2800" dirty="0" smtClean="0"/>
              <a:t>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ベータ分布：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7574149" y="3790143"/>
            <a:ext cx="112883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norm</a:t>
            </a: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pois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unif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lnorm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beta</a:t>
            </a:r>
            <a:endParaRPr lang="ja-JP" altLang="en-US" sz="28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846776" y="64475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などなど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6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51556" y="383822"/>
            <a:ext cx="5405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確率分布に関わる</a:t>
            </a:r>
            <a:r>
              <a:rPr kumimoji="1" lang="en-US" altLang="ja-JP" sz="3200" dirty="0" smtClean="0"/>
              <a:t>R</a:t>
            </a:r>
            <a:r>
              <a:rPr lang="ja-JP" altLang="en-US" sz="3200" dirty="0" smtClean="0"/>
              <a:t>の関数群</a:t>
            </a:r>
            <a:endParaRPr kumimoji="1" lang="ja-JP" altLang="en-US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355780" y="1072441"/>
            <a:ext cx="4539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d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 smtClean="0">
                <a:latin typeface="+mn-ea"/>
                <a:cs typeface="DFPGyoSho-Lt" charset="-128"/>
              </a:rPr>
              <a:t>第</a:t>
            </a:r>
            <a:r>
              <a:rPr lang="en-US" altLang="ja-JP" sz="3200" dirty="0" smtClean="0">
                <a:latin typeface="+mj-lt"/>
                <a:cs typeface="DFPGyoSho-Lt" charset="-128"/>
              </a:rPr>
              <a:t>1</a:t>
            </a:r>
            <a:r>
              <a:rPr lang="ja-JP" altLang="en-US" sz="3200" dirty="0" smtClean="0">
                <a:latin typeface="+mn-ea"/>
                <a:cs typeface="DFPGyoSho-Lt" charset="-128"/>
              </a:rPr>
              <a:t>引数は</a:t>
            </a:r>
            <a:r>
              <a:rPr lang="en-US" altLang="ja-JP" sz="3200" dirty="0" smtClean="0">
                <a:latin typeface="+mn-ea"/>
                <a:cs typeface="DFPGyoSho-Lt" charset="-128"/>
              </a:rPr>
              <a:t>x</a:t>
            </a:r>
            <a:r>
              <a:rPr lang="ja-JP" altLang="en-US" sz="3200" dirty="0" smtClean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kumimoji="1"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p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引数は</a:t>
            </a:r>
            <a:r>
              <a:rPr lang="en-US" altLang="ja-JP" sz="3200" dirty="0">
                <a:latin typeface="+mn-ea"/>
                <a:cs typeface="DFPGyoSho-Lt" charset="-128"/>
              </a:rPr>
              <a:t>x</a:t>
            </a:r>
            <a:r>
              <a:rPr lang="ja-JP" altLang="en-US" sz="3200" dirty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は個数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q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は割合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99822" y="1072441"/>
            <a:ext cx="26468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確率密度関数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累積確率分布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乱数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確率点</a:t>
            </a:r>
            <a:endParaRPr kumimoji="1" lang="ja-JP" altLang="en-US" sz="3200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4617155" y="3093660"/>
            <a:ext cx="64346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497689" y="332213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確率</a:t>
            </a:r>
            <a:r>
              <a:rPr kumimoji="1" lang="ja-JP" altLang="en-US" sz="2800" smtClean="0"/>
              <a:t>分布の略号</a:t>
            </a:r>
            <a:endParaRPr kumimoji="1" lang="ja-JP" altLang="en-US" sz="2800"/>
          </a:p>
        </p:txBody>
      </p:sp>
      <p:sp>
        <p:nvSpPr>
          <p:cNvPr id="9" name="フリーフォーム 8"/>
          <p:cNvSpPr/>
          <p:nvPr/>
        </p:nvSpPr>
        <p:spPr>
          <a:xfrm>
            <a:off x="4865511" y="3093156"/>
            <a:ext cx="3228622" cy="729620"/>
          </a:xfrm>
          <a:custGeom>
            <a:avLst/>
            <a:gdLst>
              <a:gd name="connsiteX0" fmla="*/ 0 w 2178756"/>
              <a:gd name="connsiteY0" fmla="*/ 0 h 541866"/>
              <a:gd name="connsiteX1" fmla="*/ 417689 w 2178756"/>
              <a:gd name="connsiteY1" fmla="*/ 541866 h 541866"/>
              <a:gd name="connsiteX2" fmla="*/ 2178756 w 2178756"/>
              <a:gd name="connsiteY2" fmla="*/ 541866 h 54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8756" h="541866">
                <a:moveTo>
                  <a:pt x="0" y="0"/>
                </a:moveTo>
                <a:lnTo>
                  <a:pt x="417689" y="541866"/>
                </a:lnTo>
                <a:lnTo>
                  <a:pt x="2178756" y="541866"/>
                </a:ln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10829" y="3857877"/>
            <a:ext cx="26981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正規分布：</a:t>
            </a:r>
            <a:endParaRPr kumimoji="1"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ポアソン分布：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一様分布：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対数正規分布</a:t>
            </a:r>
            <a:r>
              <a:rPr lang="ja-JP" altLang="en-US" sz="2800" dirty="0" smtClean="0"/>
              <a:t>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ベータ分布：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7574149" y="3790143"/>
            <a:ext cx="112883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norm</a:t>
            </a: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pois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unif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lnorm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beta</a:t>
            </a:r>
            <a:endParaRPr lang="ja-JP" altLang="en-US" sz="28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846776" y="64475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などなど</a:t>
            </a:r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658842" y="1083730"/>
            <a:ext cx="454478" cy="4544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chemeClr val="tx1"/>
                </a:solidFill>
              </a:rPr>
              <a:t>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658842" y="1605942"/>
            <a:ext cx="454478" cy="4544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chemeClr val="tx1"/>
                </a:solidFill>
              </a:rPr>
              <a:t>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864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705584" y="225760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39293" y="2352066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64372" y="975248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36272" y="225760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1715911" y="1816933"/>
            <a:ext cx="5156365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34840" y="2446552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840" y="2446552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406304" y="1359036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304" y="1359036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302" b="-269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505627" y="1525721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27" y="1525721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4590" r="-14356" b="-491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930384" y="2417964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384" y="2417964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424290" y="2335284"/>
                <a:ext cx="5622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290" y="2335284"/>
                <a:ext cx="56220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73763" y="483662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34483" y="442982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2320214" y="2829269"/>
            <a:ext cx="1774991" cy="2297778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49348" y="4967909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348" y="4967909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79007" y="520238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4842" y="3831796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42" y="3831796"/>
                <a:ext cx="2334293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512264" y="5576562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264" y="5576562"/>
                <a:ext cx="1992854" cy="633571"/>
              </a:xfrm>
              <a:prstGeom prst="rect">
                <a:avLst/>
              </a:prstGeom>
              <a:blipFill rotWithShape="0">
                <a:blip r:embed="rId9"/>
                <a:stretch>
                  <a:fillRect r="-4587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321315" y="1109047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15" y="1109047"/>
                <a:ext cx="300178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39135" y="3183420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322032" y="3183420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32" y="3183420"/>
                <a:ext cx="2600713" cy="769441"/>
              </a:xfrm>
              <a:prstGeom prst="rect">
                <a:avLst/>
              </a:prstGeom>
              <a:blipFill rotWithShape="0">
                <a:blip r:embed="rId11"/>
                <a:stretch>
                  <a:fillRect l="-3279" t="-61111" r="-1874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65655" y="97136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1962822" y="2329423"/>
                <a:ext cx="606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22" y="2329423"/>
                <a:ext cx="606256" cy="5847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975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705584" y="225760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39293" y="2352066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64372" y="975248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36272" y="2257608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1715911" y="1816933"/>
            <a:ext cx="5156365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solidFill>
              <a:schemeClr val="accent1">
                <a:lumMod val="40000"/>
                <a:lumOff val="6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34840" y="2446552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840" y="2446552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406304" y="1359036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304" y="1359036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302" b="-269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505627" y="1525721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27" y="1525721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4590" r="-14356" b="-491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930384" y="2417964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384" y="2417964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424290" y="2335284"/>
                <a:ext cx="5622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290" y="2335284"/>
                <a:ext cx="56220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73763" y="4836622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34483" y="442982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49348" y="4967909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348" y="4967909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79007" y="520238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1004842" y="3831796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42" y="3831796"/>
                <a:ext cx="2334293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321315" y="1109047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15" y="1109047"/>
                <a:ext cx="3001783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39135" y="3183420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322032" y="3183420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32" y="3183420"/>
                <a:ext cx="2600713" cy="769441"/>
              </a:xfrm>
              <a:prstGeom prst="rect">
                <a:avLst/>
              </a:prstGeom>
              <a:blipFill rotWithShape="0">
                <a:blip r:embed="rId10"/>
                <a:stretch>
                  <a:fillRect l="-3279" t="-61111" r="-1874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/>
          <p:cNvSpPr txBox="1"/>
          <p:nvPr/>
        </p:nvSpPr>
        <p:spPr>
          <a:xfrm>
            <a:off x="3065655" y="97136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1962822" y="2329423"/>
                <a:ext cx="606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22" y="2329423"/>
                <a:ext cx="606256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図形グループ 10"/>
          <p:cNvGrpSpPr/>
          <p:nvPr/>
        </p:nvGrpSpPr>
        <p:grpSpPr>
          <a:xfrm>
            <a:off x="775172" y="627333"/>
            <a:ext cx="4787540" cy="5457378"/>
            <a:chOff x="775172" y="627333"/>
            <a:chExt cx="4679110" cy="4722585"/>
          </a:xfrm>
        </p:grpSpPr>
        <p:cxnSp>
          <p:nvCxnSpPr>
            <p:cNvPr id="37" name="直線矢印コネクタ 36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308901" y="124333"/>
                <a:ext cx="47116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200" dirty="0" smtClean="0"/>
                  <a:t>ランダムに選ばれた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01" y="124333"/>
                <a:ext cx="4711611" cy="584775"/>
              </a:xfrm>
              <a:prstGeom prst="rect">
                <a:avLst/>
              </a:prstGeom>
              <a:blipFill rotWithShape="0">
                <a:blip r:embed="rId12"/>
                <a:stretch>
                  <a:fillRect l="-3364" t="-13542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5531464" y="442719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64" y="4427190"/>
                <a:ext cx="1992854" cy="633571"/>
              </a:xfrm>
              <a:prstGeom prst="rect">
                <a:avLst/>
              </a:prstGeom>
              <a:blipFill rotWithShape="0">
                <a:blip r:embed="rId13"/>
                <a:stretch>
                  <a:fillRect r="-4587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746997" y="6123874"/>
                <a:ext cx="48551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200" dirty="0" smtClean="0"/>
                  <a:t>乱数</a:t>
                </a:r>
                <a:r>
                  <a:rPr lang="en-US" altLang="ja-JP" sz="3200" dirty="0" smtClean="0"/>
                  <a:t>: </a:t>
                </a:r>
                <a:r>
                  <a:rPr kumimoji="1" lang="ja-JP" altLang="en-US" sz="3200" dirty="0" smtClean="0"/>
                  <a:t>対応する実現値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997" y="6123874"/>
                <a:ext cx="4855112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3266" t="-14583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412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/>
              <p:cNvSpPr/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正方形/長方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blipFill rotWithShape="0">
                <a:blip r:embed="rId19"/>
                <a:stretch>
                  <a:fillRect l="-14912" r="-1491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20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" name="図 89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3983140" y="1915481"/>
            <a:ext cx="1315804" cy="2221769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1055325" y="1809351"/>
            <a:ext cx="1315804" cy="22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3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193485" y="4097435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2F541CCD-F0D8-414C-B18E-D09C78F8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40" y="2310652"/>
            <a:ext cx="1729923" cy="2123768"/>
          </a:xfrm>
          <a:prstGeom prst="rect">
            <a:avLst/>
          </a:prstGeom>
        </p:spPr>
      </p:pic>
      <p:grpSp>
        <p:nvGrpSpPr>
          <p:cNvPr id="3" name="図形グループ 2"/>
          <p:cNvGrpSpPr/>
          <p:nvPr/>
        </p:nvGrpSpPr>
        <p:grpSpPr>
          <a:xfrm>
            <a:off x="2606067" y="837548"/>
            <a:ext cx="2747166" cy="3596872"/>
            <a:chOff x="2606067" y="1206260"/>
            <a:chExt cx="2747166" cy="3596872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87" b="98934" l="10000" r="94651">
                          <a14:foregroundMark x1="15233" y1="77176" x2="15233" y2="77176"/>
                          <a14:foregroundMark x1="87674" y1="80018" x2="87674" y2="80018"/>
                          <a14:foregroundMark x1="28605" y1="42362" x2="28605" y2="4236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67" y="1206260"/>
              <a:ext cx="2747166" cy="359687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9797" y="2950916"/>
              <a:ext cx="578149" cy="709774"/>
            </a:xfrm>
            <a:prstGeom prst="rect">
              <a:avLst/>
            </a:prstGeom>
          </p:spPr>
        </p:pic>
      </p:grpSp>
      <p:grpSp>
        <p:nvGrpSpPr>
          <p:cNvPr id="4" name="図形グループ 3"/>
          <p:cNvGrpSpPr/>
          <p:nvPr/>
        </p:nvGrpSpPr>
        <p:grpSpPr>
          <a:xfrm>
            <a:off x="5795390" y="837548"/>
            <a:ext cx="3368620" cy="3596872"/>
            <a:chOff x="5795390" y="1203154"/>
            <a:chExt cx="3368620" cy="3596872"/>
          </a:xfrm>
        </p:grpSpPr>
        <p:pic>
          <p:nvPicPr>
            <p:cNvPr id="7" name="図 6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95390" y="3872548"/>
              <a:ext cx="578149" cy="709774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539" y="2314607"/>
              <a:ext cx="1846701" cy="2417891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775" y="2778222"/>
              <a:ext cx="1501500" cy="196591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7615" y="3458281"/>
              <a:ext cx="978870" cy="120172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63" b="97780" l="5814" r="96047">
                          <a14:foregroundMark x1="24651" y1="36679" x2="24651" y2="36679"/>
                          <a14:foregroundMark x1="35349" y1="61279" x2="35349" y2="61279"/>
                          <a14:foregroundMark x1="57907" y1="60036" x2="57907" y2="6003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844" y="1203154"/>
              <a:ext cx="2747166" cy="3596872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2976117" y="4069226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smtClean="0">
                <a:latin typeface="uzura_font" panose="02000609000000000000" pitchFamily="49" charset="-128"/>
                <a:ea typeface="uzura_font" panose="02000609000000000000" pitchFamily="49" charset="-128"/>
              </a:rPr>
              <a:t>Advanced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5868706" y="4097435"/>
            <a:ext cx="3142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Hoxo_m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82060" y="4852218"/>
            <a:ext cx="8596302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46591" y="5195060"/>
            <a:ext cx="66976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If I have seen further it is by standing on the </a:t>
            </a:r>
            <a:r>
              <a:rPr lang="en-US" altLang="ja-JP" sz="2800" dirty="0" smtClean="0"/>
              <a:t>shoulders </a:t>
            </a:r>
            <a:r>
              <a:rPr lang="en-US" altLang="ja-JP" sz="2800" dirty="0"/>
              <a:t>of Giants.</a:t>
            </a:r>
            <a:endParaRPr lang="ja-JP" altLang="en-US" sz="2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547023" y="6157764"/>
            <a:ext cx="3074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mtClean="0"/>
              <a:t>-- Sir </a:t>
            </a:r>
            <a:r>
              <a:rPr lang="en-US" altLang="ja-JP" sz="2000"/>
              <a:t>Isaac </a:t>
            </a:r>
            <a:r>
              <a:rPr lang="en-US" altLang="ja-JP" sz="2000" smtClean="0"/>
              <a:t>Newton, 1676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125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/>
              <p:cNvSpPr/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正方形/長方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blipFill rotWithShape="0">
                <a:blip r:embed="rId19"/>
                <a:stretch>
                  <a:fillRect l="-14912" r="-1491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20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/>
          <p:cNvSpPr/>
          <p:nvPr/>
        </p:nvSpPr>
        <p:spPr>
          <a:xfrm>
            <a:off x="4628883" y="2260358"/>
            <a:ext cx="3466572" cy="149908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</a:rPr>
              <a:t>ここをランダム</a:t>
            </a:r>
            <a:r>
              <a:rPr kumimoji="1" lang="ja-JP" altLang="en-US" sz="3200" smtClean="0">
                <a:solidFill>
                  <a:schemeClr val="tx1"/>
                </a:solidFill>
              </a:rPr>
              <a:t>にした時の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3665524" y="3269459"/>
            <a:ext cx="1315804" cy="2221769"/>
          </a:xfrm>
          <a:prstGeom prst="rect">
            <a:avLst/>
          </a:prstGeom>
        </p:spPr>
      </p:pic>
      <p:sp>
        <p:nvSpPr>
          <p:cNvPr id="93" name="正方形/長方形 92"/>
          <p:cNvSpPr/>
          <p:nvPr/>
        </p:nvSpPr>
        <p:spPr>
          <a:xfrm>
            <a:off x="1699901" y="2197213"/>
            <a:ext cx="1932966" cy="149908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>
                <a:solidFill>
                  <a:schemeClr val="tx1"/>
                </a:solidFill>
              </a:rPr>
              <a:t>この値が乱数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91" name="図 90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748998" y="3163329"/>
            <a:ext cx="1315804" cy="22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/>
              <p:cNvSpPr/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正方形/長方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blipFill rotWithShape="0">
                <a:blip r:embed="rId19"/>
                <a:stretch>
                  <a:fillRect l="-14912" r="-1491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20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/>
          <p:cNvSpPr/>
          <p:nvPr/>
        </p:nvSpPr>
        <p:spPr>
          <a:xfrm>
            <a:off x="4628883" y="2260358"/>
            <a:ext cx="3466572" cy="149908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</a:rPr>
              <a:t>ここをランダム</a:t>
            </a:r>
            <a:r>
              <a:rPr kumimoji="1" lang="ja-JP" altLang="en-US" sz="3200" smtClean="0">
                <a:solidFill>
                  <a:schemeClr val="tx1"/>
                </a:solidFill>
              </a:rPr>
              <a:t>にした時の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3665524" y="3269459"/>
            <a:ext cx="1315804" cy="2221769"/>
          </a:xfrm>
          <a:prstGeom prst="rect">
            <a:avLst/>
          </a:prstGeom>
        </p:spPr>
      </p:pic>
      <p:sp>
        <p:nvSpPr>
          <p:cNvPr id="93" name="正方形/長方形 92"/>
          <p:cNvSpPr/>
          <p:nvPr/>
        </p:nvSpPr>
        <p:spPr>
          <a:xfrm>
            <a:off x="1699901" y="2197213"/>
            <a:ext cx="1932966" cy="149908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>
                <a:solidFill>
                  <a:schemeClr val="tx1"/>
                </a:solidFill>
              </a:rPr>
              <a:t>この値が乱数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91" name="図 90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91523" flipH="1">
            <a:off x="748998" y="3163329"/>
            <a:ext cx="1315804" cy="2221769"/>
          </a:xfrm>
          <a:prstGeom prst="rect">
            <a:avLst/>
          </a:prstGeom>
        </p:spPr>
      </p:pic>
      <p:sp>
        <p:nvSpPr>
          <p:cNvPr id="92" name="正方形/長方形 91"/>
          <p:cNvSpPr/>
          <p:nvPr/>
        </p:nvSpPr>
        <p:spPr>
          <a:xfrm>
            <a:off x="1738974" y="483696"/>
            <a:ext cx="6258380" cy="149908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</a:rPr>
              <a:t>標本空間から</a:t>
            </a:r>
            <a:r>
              <a:rPr kumimoji="1" lang="en-US" altLang="ja-JP" sz="3200" dirty="0" smtClean="0">
                <a:solidFill>
                  <a:schemeClr val="tx1"/>
                </a:solidFill>
              </a:rPr>
              <a:t/>
            </a:r>
            <a:br>
              <a:rPr kumimoji="1" lang="en-US" altLang="ja-JP" sz="3200" dirty="0" smtClean="0">
                <a:solidFill>
                  <a:schemeClr val="tx1"/>
                </a:solidFill>
              </a:rPr>
            </a:br>
            <a:r>
              <a:rPr kumimoji="1" lang="ja-JP" altLang="en-US" sz="3200" dirty="0" smtClean="0">
                <a:solidFill>
                  <a:schemeClr val="tx1"/>
                </a:solidFill>
              </a:rPr>
              <a:t>サンプリングする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18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9719" y="224418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smtClean="0"/>
              <a:t>正規分布の</a:t>
            </a:r>
            <a:r>
              <a:rPr lang="ja-JP" altLang="en-US" sz="4000" dirty="0" smtClean="0"/>
              <a:t>乱数</a:t>
            </a:r>
            <a:endParaRPr lang="ja-JP" altLang="en-US" sz="4000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692723" y="1035714"/>
            <a:ext cx="7570743" cy="5822286"/>
            <a:chOff x="308901" y="124333"/>
            <a:chExt cx="8571509" cy="6591925"/>
          </a:xfrm>
        </p:grpSpPr>
        <p:sp>
          <p:nvSpPr>
            <p:cNvPr id="3" name="円/楕円 2"/>
            <p:cNvSpPr/>
            <p:nvPr/>
          </p:nvSpPr>
          <p:spPr>
            <a:xfrm>
              <a:off x="705584" y="2257608"/>
              <a:ext cx="3272009" cy="8703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4" name="円/楕円 3"/>
            <p:cNvSpPr/>
            <p:nvPr/>
          </p:nvSpPr>
          <p:spPr>
            <a:xfrm>
              <a:off x="1239293" y="2352066"/>
              <a:ext cx="1613049" cy="6253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364372" y="975248"/>
              <a:ext cx="8516038" cy="2445744"/>
            </a:xfrm>
            <a:prstGeom prst="roundRect">
              <a:avLst/>
            </a:prstGeom>
            <a:noFill/>
            <a:ln w="4445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5236272" y="2257608"/>
              <a:ext cx="3272009" cy="8703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7" name="円弧 6"/>
            <p:cNvSpPr/>
            <p:nvPr/>
          </p:nvSpPr>
          <p:spPr>
            <a:xfrm>
              <a:off x="1715911" y="1816933"/>
              <a:ext cx="5156365" cy="1751682"/>
            </a:xfrm>
            <a:prstGeom prst="arc">
              <a:avLst>
                <a:gd name="adj1" fmla="val 11171590"/>
                <a:gd name="adj2" fmla="val 21291507"/>
              </a:avLst>
            </a:prstGeom>
            <a:ln w="47625">
              <a:solidFill>
                <a:schemeClr val="accent1">
                  <a:lumMod val="40000"/>
                  <a:lumOff val="6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/>
                <p:cNvSpPr txBox="1"/>
                <p:nvPr/>
              </p:nvSpPr>
              <p:spPr>
                <a:xfrm>
                  <a:off x="5934840" y="2446552"/>
                  <a:ext cx="187487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0≤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≤1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8" name="テキスト ボックス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4840" y="2446552"/>
                  <a:ext cx="1874872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/>
                <p:cNvSpPr txBox="1"/>
                <p:nvPr/>
              </p:nvSpPr>
              <p:spPr>
                <a:xfrm>
                  <a:off x="1406304" y="1359036"/>
                  <a:ext cx="1749565" cy="5446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3200" b="0" i="0" smtClean="0">
                          <a:latin typeface="Cambria Math" charset="0"/>
                        </a:rPr>
                        <m:t>Ω</m:t>
                      </m:r>
                    </m:oMath>
                  </a14:m>
                  <a:r>
                    <a:rPr kumimoji="1" lang="en-US" altLang="ja-JP" sz="2000" dirty="0" smtClean="0"/>
                    <a:t> (</a:t>
                  </a:r>
                  <a:r>
                    <a:rPr kumimoji="1" lang="ja-JP" altLang="en-US" sz="2000" dirty="0" smtClean="0"/>
                    <a:t>標本空間</a:t>
                  </a:r>
                  <a:r>
                    <a:rPr kumimoji="1" lang="en-US" altLang="ja-JP" sz="2000" dirty="0" smtClean="0"/>
                    <a:t>)</a:t>
                  </a:r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9" name="テキスト ボックス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6304" y="1359036"/>
                  <a:ext cx="1749565" cy="54468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9486" b="-240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6505627" y="1525721"/>
                  <a:ext cx="1166982" cy="3484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charset="0"/>
                        </a:rPr>
                        <m:t>[0,1]</m:t>
                      </m:r>
                    </m:oMath>
                  </a14:m>
                  <a:r>
                    <a:rPr lang="ja-JP" altLang="en-US" sz="2000" dirty="0" smtClean="0"/>
                    <a:t>空間</a:t>
                  </a:r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0" name="テキスト ボックス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5627" y="1525721"/>
                  <a:ext cx="1166982" cy="3484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765" t="-26000" r="-14118" b="-5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/>
                <p:cNvSpPr txBox="1"/>
                <p:nvPr/>
              </p:nvSpPr>
              <p:spPr>
                <a:xfrm>
                  <a:off x="2930384" y="2417964"/>
                  <a:ext cx="377539" cy="493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ja-JP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11" name="テキスト ボックス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384" y="2417964"/>
                  <a:ext cx="377539" cy="4935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1424290" y="2335284"/>
                  <a:ext cx="583310" cy="592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>
                            <a:latin typeface="Cambria Math" charset="0"/>
                          </a:rPr>
                          <m:t>𝐴</m:t>
                        </m:r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12" name="テキスト ボックス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290" y="2335284"/>
                  <a:ext cx="583310" cy="59238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円/楕円 12"/>
            <p:cNvSpPr/>
            <p:nvPr/>
          </p:nvSpPr>
          <p:spPr>
            <a:xfrm>
              <a:off x="2773763" y="4836622"/>
              <a:ext cx="3272009" cy="8703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734483" y="4429824"/>
              <a:ext cx="1294388" cy="383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(</a:t>
              </a:r>
              <a:r>
                <a:rPr kumimoji="1" lang="ja-JP" altLang="en-US" sz="1600" dirty="0" smtClean="0"/>
                <a:t>確率変数</a:t>
              </a:r>
              <a:r>
                <a:rPr kumimoji="1" lang="en-US" altLang="ja-JP" sz="1600" dirty="0" smtClean="0"/>
                <a:t>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4149348" y="4967909"/>
                  <a:ext cx="3442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9348" y="4967909"/>
                  <a:ext cx="344260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テキスト ボックス 15"/>
            <p:cNvSpPr txBox="1"/>
            <p:nvPr/>
          </p:nvSpPr>
          <p:spPr>
            <a:xfrm>
              <a:off x="4379007" y="5202385"/>
              <a:ext cx="1062080" cy="383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(</a:t>
              </a:r>
              <a:r>
                <a:rPr kumimoji="1" lang="ja-JP" altLang="en-US" sz="1600" dirty="0" smtClean="0"/>
                <a:t>実現値</a:t>
              </a:r>
              <a:r>
                <a:rPr kumimoji="1" lang="en-US" altLang="ja-JP" sz="1600" dirty="0" smtClean="0"/>
                <a:t>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1004841" y="3831796"/>
                  <a:ext cx="2338028" cy="731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𝑋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3600" b="0" i="0" smtClean="0">
                          <a:latin typeface="Cambria Math" charset="0"/>
                        </a:rPr>
                        <m:t>Ω</m:t>
                      </m:r>
                      <m:r>
                        <a:rPr lang="ja-JP" altLang="en-US" sz="3600" b="0" i="1" smtClean="0">
                          <a:latin typeface="Cambria Math" charset="0"/>
                        </a:rPr>
                        <m:t>→</m:t>
                      </m:r>
                    </m:oMath>
                  </a14:m>
                  <a:r>
                    <a:rPr lang="en-US" altLang="ja-JP" sz="36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36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a14:m>
                  <a:r>
                    <a:rPr lang="en-US" altLang="ja-JP" sz="3600" dirty="0"/>
                    <a:t> </a:t>
                  </a:r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17" name="正方形/長方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841" y="3831796"/>
                  <a:ext cx="2338028" cy="7317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正方形/長方形 17"/>
                <p:cNvSpPr/>
                <p:nvPr/>
              </p:nvSpPr>
              <p:spPr>
                <a:xfrm>
                  <a:off x="3321315" y="1109047"/>
                  <a:ext cx="3080760" cy="731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36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altLang="ja-JP" sz="3600" b="0" i="1" smtClean="0">
                            <a:latin typeface="Cambria Math" charset="0"/>
                          </a:rPr>
                          <m:t>:</m:t>
                        </m:r>
                        <m:r>
                          <a:rPr lang="en-US" altLang="ja-JP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ℱ</m:t>
                        </m:r>
                        <m:r>
                          <a:rPr lang="ja-JP" altLang="en-US" sz="3600" b="0" i="1" smtClean="0">
                            <a:latin typeface="Cambria Math" charset="0"/>
                          </a:rPr>
                          <m:t>→</m:t>
                        </m:r>
                        <m:r>
                          <a:rPr lang="en-US" altLang="ja-JP" sz="3600" b="0" i="1" smtClean="0">
                            <a:latin typeface="Cambria Math" charset="0"/>
                          </a:rPr>
                          <m:t>[0,1]</m:t>
                        </m:r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18" name="正方形/長方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315" y="1109047"/>
                  <a:ext cx="3080760" cy="73176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正方形/長方形 18"/>
            <p:cNvSpPr/>
            <p:nvPr/>
          </p:nvSpPr>
          <p:spPr>
            <a:xfrm>
              <a:off x="3339135" y="3183420"/>
              <a:ext cx="2468210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/>
                <p:cNvSpPr txBox="1"/>
                <p:nvPr/>
              </p:nvSpPr>
              <p:spPr>
                <a:xfrm>
                  <a:off x="3377620" y="3183420"/>
                  <a:ext cx="2489538" cy="7666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dirty="0" smtClean="0"/>
                    <a:t>確率空間</a:t>
                  </a:r>
                  <a14:m>
                    <m:oMath xmlns:m="http://schemas.openxmlformats.org/officeDocument/2006/math">
                      <m:r>
                        <a:rPr lang="en-US" altLang="ja-JP" sz="2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ja-JP" sz="2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altLang="ja-JP" sz="2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altLang="ja-JP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altLang="ja-JP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altLang="ja-JP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US" altLang="ja-JP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a14:m>
                  <a:r>
                    <a:rPr kumimoji="1" lang="en-US" altLang="ja-JP" sz="2000" dirty="0" smtClean="0"/>
                    <a:t/>
                  </a:r>
                  <a:br>
                    <a:rPr kumimoji="1" lang="en-US" altLang="ja-JP" sz="2000" dirty="0" smtClean="0"/>
                  </a:br>
                  <a:r>
                    <a:rPr lang="en-US" altLang="ja-JP" dirty="0" smtClean="0"/>
                    <a:t>probability space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20" name="テキスト ボックス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620" y="3183420"/>
                  <a:ext cx="2489538" cy="76661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770" t="-57658" r="-1108" b="-3423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テキスト ボックス 20"/>
            <p:cNvSpPr txBox="1"/>
            <p:nvPr/>
          </p:nvSpPr>
          <p:spPr>
            <a:xfrm>
              <a:off x="3065655" y="971369"/>
              <a:ext cx="1294388" cy="383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/>
                <a:t>(</a:t>
              </a:r>
              <a:r>
                <a:rPr kumimoji="1" lang="ja-JP" altLang="en-US" sz="1600" dirty="0" smtClean="0"/>
                <a:t>確率測度</a:t>
              </a:r>
              <a:r>
                <a:rPr kumimoji="1" lang="en-US" altLang="ja-JP" sz="1600" dirty="0" smtClean="0"/>
                <a:t>)</a:t>
              </a:r>
              <a:endParaRPr kumimoji="1" lang="ja-JP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/>
                <p:cNvSpPr txBox="1"/>
                <p:nvPr/>
              </p:nvSpPr>
              <p:spPr>
                <a:xfrm>
                  <a:off x="1962823" y="2329423"/>
                  <a:ext cx="626358" cy="592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b="0" i="1" smtClean="0">
                            <a:latin typeface="Cambria Math" charset="0"/>
                          </a:rPr>
                          <m:t>𝜔</m:t>
                        </m:r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22" name="テキスト ボックス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823" y="2329423"/>
                  <a:ext cx="626358" cy="59238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図形グループ 22"/>
            <p:cNvGrpSpPr/>
            <p:nvPr/>
          </p:nvGrpSpPr>
          <p:grpSpPr>
            <a:xfrm>
              <a:off x="775172" y="627333"/>
              <a:ext cx="4787540" cy="5457378"/>
              <a:chOff x="775172" y="627333"/>
              <a:chExt cx="4679110" cy="4722585"/>
            </a:xfrm>
          </p:grpSpPr>
          <p:cxnSp>
            <p:nvCxnSpPr>
              <p:cNvPr id="24" name="直線矢印コネクタ 23"/>
              <p:cNvCxnSpPr/>
              <p:nvPr/>
            </p:nvCxnSpPr>
            <p:spPr>
              <a:xfrm>
                <a:off x="2334875" y="636607"/>
                <a:ext cx="3119407" cy="4699191"/>
              </a:xfrm>
              <a:prstGeom prst="straightConnector1">
                <a:avLst/>
              </a:prstGeom>
              <a:ln w="47625"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/>
              <p:cNvCxnSpPr/>
              <p:nvPr/>
            </p:nvCxnSpPr>
            <p:spPr>
              <a:xfrm>
                <a:off x="1834614" y="627333"/>
                <a:ext cx="3119407" cy="4699191"/>
              </a:xfrm>
              <a:prstGeom prst="straightConnector1">
                <a:avLst/>
              </a:prstGeom>
              <a:ln w="47625"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/>
              <p:cNvCxnSpPr/>
              <p:nvPr/>
            </p:nvCxnSpPr>
            <p:spPr>
              <a:xfrm>
                <a:off x="1333228" y="650727"/>
                <a:ext cx="3119407" cy="4699191"/>
              </a:xfrm>
              <a:prstGeom prst="straightConnector1">
                <a:avLst/>
              </a:prstGeom>
              <a:ln w="47625"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/>
              <p:cNvCxnSpPr/>
              <p:nvPr/>
            </p:nvCxnSpPr>
            <p:spPr>
              <a:xfrm>
                <a:off x="775172" y="645881"/>
                <a:ext cx="3119407" cy="4699191"/>
              </a:xfrm>
              <a:prstGeom prst="straightConnector1">
                <a:avLst/>
              </a:prstGeom>
              <a:ln w="47625"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308901" y="124333"/>
                  <a:ext cx="4693409" cy="592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 smtClean="0"/>
                    <a:t>ランダムに選ばれた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sub>
                      </m:sSub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28" name="テキスト ボックス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01" y="124333"/>
                  <a:ext cx="4693409" cy="59238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088" t="-12791" b="-3139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テキスト ボックス 28"/>
                <p:cNvSpPr txBox="1"/>
                <p:nvPr/>
              </p:nvSpPr>
              <p:spPr>
                <a:xfrm>
                  <a:off x="5562181" y="4427189"/>
                  <a:ext cx="1931418" cy="6492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32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a14:m>
                  <a:r>
                    <a:rPr lang="en-US" altLang="ja-JP" sz="2000" dirty="0" smtClean="0"/>
                    <a:t> (</a:t>
                  </a:r>
                  <a:r>
                    <a:rPr lang="ja-JP" altLang="en-US" sz="2000" dirty="0" smtClean="0"/>
                    <a:t>実数空間</a:t>
                  </a:r>
                  <a:r>
                    <a:rPr lang="en-US" altLang="ja-JP" sz="2000" dirty="0" smtClean="0"/>
                    <a:t>)</a:t>
                  </a:r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29" name="テキスト ボックス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181" y="4427189"/>
                  <a:ext cx="1931418" cy="64922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3214" b="-127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/>
                <p:cNvSpPr txBox="1"/>
                <p:nvPr/>
              </p:nvSpPr>
              <p:spPr>
                <a:xfrm>
                  <a:off x="2746997" y="6123874"/>
                  <a:ext cx="4834607" cy="592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sz="2800" dirty="0" smtClean="0"/>
                    <a:t>乱数</a:t>
                  </a:r>
                  <a:r>
                    <a:rPr lang="en-US" altLang="ja-JP" sz="2800" dirty="0" smtClean="0"/>
                    <a:t>: </a:t>
                  </a:r>
                  <a:r>
                    <a:rPr kumimoji="1" lang="ja-JP" altLang="en-US" sz="2800" dirty="0" smtClean="0"/>
                    <a:t>対応する実現値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sub>
                      </m:sSub>
                    </m:oMath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30" name="テキスト ボックス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997" y="6123874"/>
                  <a:ext cx="4834607" cy="59238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3000" t="-12791" b="-3139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図 32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21233" flipH="1">
            <a:off x="4478058" y="320353"/>
            <a:ext cx="646757" cy="1092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2400" dirty="0" smtClean="0"/>
                  <a:t>における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ja-JP" altLang="en-US" sz="2400" dirty="0" smtClean="0"/>
                  <a:t>の分布は</a:t>
                </a:r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kumimoji="1" lang="ja-JP" altLang="en-US" sz="2400" dirty="0" smtClean="0"/>
                  <a:t>一般には取り扱えない</a:t>
                </a:r>
                <a:endParaRPr kumimoji="1" lang="en-US" altLang="ja-JP" sz="2400" dirty="0" smtClean="0"/>
              </a:p>
              <a:p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ピッタリ</a:t>
                </a:r>
                <a:r>
                  <a:rPr lang="en-US" altLang="ja-JP" dirty="0" smtClean="0"/>
                  <a:t>180cm</a:t>
                </a:r>
                <a:r>
                  <a:rPr lang="ja-JP" altLang="en-US" dirty="0" smtClean="0"/>
                  <a:t>の確率はゼロ</a:t>
                </a:r>
                <a:r>
                  <a:rPr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blipFill rotWithShape="0">
                <a:blip r:embed="rId17"/>
                <a:stretch>
                  <a:fillRect l="-2737" t="-4420" r="-1095" b="-8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965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9719" y="224418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smtClean="0"/>
              <a:t>正規分布の</a:t>
            </a:r>
            <a:r>
              <a:rPr lang="ja-JP" altLang="en-US" sz="4000" dirty="0" smtClean="0"/>
              <a:t>乱数</a:t>
            </a:r>
            <a:endParaRPr lang="ja-JP" altLang="en-US" sz="4000" dirty="0"/>
          </a:p>
        </p:txBody>
      </p:sp>
      <p:sp>
        <p:nvSpPr>
          <p:cNvPr id="3" name="円/楕円 2"/>
          <p:cNvSpPr/>
          <p:nvPr/>
        </p:nvSpPr>
        <p:spPr>
          <a:xfrm>
            <a:off x="1043091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" name="円/楕円 3"/>
          <p:cNvSpPr/>
          <p:nvPr/>
        </p:nvSpPr>
        <p:spPr>
          <a:xfrm>
            <a:off x="1514487" y="3003348"/>
            <a:ext cx="1424718" cy="5523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" name="角丸四角形 4"/>
          <p:cNvSpPr/>
          <p:nvPr/>
        </p:nvSpPr>
        <p:spPr>
          <a:xfrm>
            <a:off x="741717" y="1787281"/>
            <a:ext cx="7521749" cy="2160192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6" name="円/楕円 5"/>
          <p:cNvSpPr/>
          <p:nvPr/>
        </p:nvSpPr>
        <p:spPr>
          <a:xfrm>
            <a:off x="5044799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7" name="円弧 6"/>
          <p:cNvSpPr/>
          <p:nvPr/>
        </p:nvSpPr>
        <p:spPr>
          <a:xfrm>
            <a:off x="1935458" y="2530695"/>
            <a:ext cx="4180313" cy="1547165"/>
          </a:xfrm>
          <a:prstGeom prst="arc">
            <a:avLst>
              <a:gd name="adj1" fmla="val 11171590"/>
              <a:gd name="adj2" fmla="val 21291507"/>
            </a:avLst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000" dirty="0" smtClean="0"/>
                  <a:t> (</a:t>
                </a:r>
                <a:r>
                  <a:rPr kumimoji="1" lang="ja-JP" altLang="en-US" sz="2000" dirty="0" smtClean="0"/>
                  <a:t>標本空間</a:t>
                </a:r>
                <a:r>
                  <a:rPr kumimoji="1" lang="en-US" altLang="ja-JP" sz="2000" dirty="0" smtClean="0"/>
                  <a:t>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blipFill rotWithShape="0">
                <a:blip r:embed="rId3"/>
                <a:stretch>
                  <a:fillRect r="-9486" b="-24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000" dirty="0" smtClean="0"/>
                  <a:t>空間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65" t="-26000" r="-1411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円/楕円 12"/>
          <p:cNvSpPr/>
          <p:nvPr/>
        </p:nvSpPr>
        <p:spPr>
          <a:xfrm>
            <a:off x="2869800" y="5197821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68616" y="4838518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確率変数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/>
          <p:cNvSpPr txBox="1"/>
          <p:nvPr/>
        </p:nvSpPr>
        <p:spPr>
          <a:xfrm>
            <a:off x="4287624" y="552087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実現値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36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36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3600" dirty="0"/>
                  <a:t> 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36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正方形/長方形 18"/>
          <p:cNvSpPr/>
          <p:nvPr/>
        </p:nvSpPr>
        <p:spPr>
          <a:xfrm>
            <a:off x="3369162" y="3737638"/>
            <a:ext cx="2180034" cy="366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0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000" dirty="0" smtClean="0"/>
                  <a:t/>
                </a:r>
                <a:br>
                  <a:rPr kumimoji="1" lang="en-US" altLang="ja-JP" sz="2000" dirty="0" smtClean="0"/>
                </a:br>
                <a:r>
                  <a:rPr lang="en-US" altLang="ja-JP" dirty="0" smtClean="0"/>
                  <a:t>probability space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blipFill rotWithShape="0">
                <a:blip r:embed="rId10"/>
                <a:stretch>
                  <a:fillRect l="-2770" t="-57658" r="-1108" b="-342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3127612" y="1783854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確率測度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図形グループ 22"/>
          <p:cNvGrpSpPr/>
          <p:nvPr/>
        </p:nvGrpSpPr>
        <p:grpSpPr>
          <a:xfrm>
            <a:off x="1104555" y="1479986"/>
            <a:ext cx="4228571" cy="4820203"/>
            <a:chOff x="775172" y="627333"/>
            <a:chExt cx="4679110" cy="4722585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ランダムに選ばれた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3088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000" dirty="0" smtClean="0"/>
                  <a:t> (</a:t>
                </a:r>
                <a:r>
                  <a:rPr lang="ja-JP" altLang="en-US" sz="2000" dirty="0" smtClean="0"/>
                  <a:t>実数空間</a:t>
                </a:r>
                <a:r>
                  <a:rPr lang="en-US" altLang="ja-JP" sz="2000" dirty="0" smtClean="0"/>
                  <a:t>)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blipFill rotWithShape="0">
                <a:blip r:embed="rId13"/>
                <a:stretch>
                  <a:fillRect r="-3214"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乱数</a:t>
                </a:r>
                <a:r>
                  <a:rPr lang="en-US" altLang="ja-JP" sz="2800" dirty="0" smtClean="0"/>
                  <a:t>: </a:t>
                </a:r>
                <a:r>
                  <a:rPr kumimoji="1" lang="ja-JP" altLang="en-US" sz="2800" dirty="0" smtClean="0"/>
                  <a:t>対応する実現値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00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図 32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21233" flipH="1">
            <a:off x="4478058" y="320353"/>
            <a:ext cx="646757" cy="1092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2400" dirty="0" smtClean="0"/>
                  <a:t>における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ja-JP" altLang="en-US" sz="2400" dirty="0" smtClean="0"/>
                  <a:t>の分布は</a:t>
                </a:r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kumimoji="1" lang="ja-JP" altLang="en-US" sz="2400" dirty="0" smtClean="0"/>
                  <a:t>一般には取り扱えない</a:t>
                </a:r>
                <a:endParaRPr kumimoji="1" lang="en-US" altLang="ja-JP" sz="2400" dirty="0" smtClean="0"/>
              </a:p>
              <a:p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ピッタリ</a:t>
                </a:r>
                <a:r>
                  <a:rPr lang="en-US" altLang="ja-JP" dirty="0" smtClean="0"/>
                  <a:t>180cm</a:t>
                </a:r>
                <a:r>
                  <a:rPr lang="ja-JP" altLang="en-US" dirty="0" smtClean="0"/>
                  <a:t>の確率はゼロ</a:t>
                </a:r>
                <a:r>
                  <a:rPr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blipFill rotWithShape="0">
                <a:blip r:embed="rId17"/>
                <a:stretch>
                  <a:fillRect l="-2737" t="-4420" r="-1095" b="-8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図形グループ 36"/>
          <p:cNvGrpSpPr/>
          <p:nvPr/>
        </p:nvGrpSpPr>
        <p:grpSpPr>
          <a:xfrm flipH="1">
            <a:off x="3518433" y="2315406"/>
            <a:ext cx="4228571" cy="4200713"/>
            <a:chOff x="775172" y="627333"/>
            <a:chExt cx="4679110" cy="4722585"/>
          </a:xfrm>
        </p:grpSpPr>
        <p:cxnSp>
          <p:nvCxnSpPr>
            <p:cNvPr id="38" name="直線矢印コネクタ 37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図 4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940528" y="1636629"/>
            <a:ext cx="646757" cy="1092066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5941200" y="123729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/>
                </a:solidFill>
              </a:rPr>
              <a:t>こっちから攻める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/>
              <p:cNvSpPr/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正方形/長方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81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9719" y="224418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smtClean="0"/>
              <a:t>正規分布の</a:t>
            </a:r>
            <a:r>
              <a:rPr lang="ja-JP" altLang="en-US" sz="4000" dirty="0" smtClean="0"/>
              <a:t>乱数</a:t>
            </a:r>
            <a:endParaRPr lang="ja-JP" altLang="en-US" sz="4000" dirty="0"/>
          </a:p>
        </p:txBody>
      </p:sp>
      <p:sp>
        <p:nvSpPr>
          <p:cNvPr id="3" name="円/楕円 2"/>
          <p:cNvSpPr/>
          <p:nvPr/>
        </p:nvSpPr>
        <p:spPr>
          <a:xfrm>
            <a:off x="1043091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" name="円/楕円 3"/>
          <p:cNvSpPr/>
          <p:nvPr/>
        </p:nvSpPr>
        <p:spPr>
          <a:xfrm>
            <a:off x="1514487" y="3003348"/>
            <a:ext cx="1424718" cy="5523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" name="角丸四角形 4"/>
          <p:cNvSpPr/>
          <p:nvPr/>
        </p:nvSpPr>
        <p:spPr>
          <a:xfrm>
            <a:off x="741717" y="1787281"/>
            <a:ext cx="7521749" cy="2160192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6" name="円/楕円 5"/>
          <p:cNvSpPr/>
          <p:nvPr/>
        </p:nvSpPr>
        <p:spPr>
          <a:xfrm>
            <a:off x="5044799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7" name="円弧 6"/>
          <p:cNvSpPr/>
          <p:nvPr/>
        </p:nvSpPr>
        <p:spPr>
          <a:xfrm>
            <a:off x="1935458" y="2530695"/>
            <a:ext cx="4180313" cy="1547165"/>
          </a:xfrm>
          <a:prstGeom prst="arc">
            <a:avLst>
              <a:gd name="adj1" fmla="val 11171590"/>
              <a:gd name="adj2" fmla="val 21291507"/>
            </a:avLst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000" dirty="0" smtClean="0"/>
                  <a:t> (</a:t>
                </a:r>
                <a:r>
                  <a:rPr kumimoji="1" lang="ja-JP" altLang="en-US" sz="2000" dirty="0" smtClean="0"/>
                  <a:t>標本空間</a:t>
                </a:r>
                <a:r>
                  <a:rPr kumimoji="1" lang="en-US" altLang="ja-JP" sz="2000" dirty="0" smtClean="0"/>
                  <a:t>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blipFill rotWithShape="0">
                <a:blip r:embed="rId3"/>
                <a:stretch>
                  <a:fillRect r="-9486" b="-24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000" dirty="0" smtClean="0"/>
                  <a:t>空間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65" t="-26000" r="-1411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円/楕円 12"/>
          <p:cNvSpPr/>
          <p:nvPr/>
        </p:nvSpPr>
        <p:spPr>
          <a:xfrm>
            <a:off x="2869800" y="5197821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68616" y="4838518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確率変数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/>
          <p:cNvSpPr txBox="1"/>
          <p:nvPr/>
        </p:nvSpPr>
        <p:spPr>
          <a:xfrm>
            <a:off x="4287624" y="552087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実現値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36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36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3600" dirty="0"/>
                  <a:t> 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36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正方形/長方形 18"/>
          <p:cNvSpPr/>
          <p:nvPr/>
        </p:nvSpPr>
        <p:spPr>
          <a:xfrm>
            <a:off x="3369162" y="3737638"/>
            <a:ext cx="2180034" cy="366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0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000" dirty="0" smtClean="0"/>
                  <a:t/>
                </a:r>
                <a:br>
                  <a:rPr kumimoji="1" lang="en-US" altLang="ja-JP" sz="2000" dirty="0" smtClean="0"/>
                </a:br>
                <a:r>
                  <a:rPr lang="en-US" altLang="ja-JP" dirty="0" smtClean="0"/>
                  <a:t>probability space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blipFill rotWithShape="0">
                <a:blip r:embed="rId10"/>
                <a:stretch>
                  <a:fillRect l="-2770" t="-57658" r="-1108" b="-342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3127612" y="1783854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確率測度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図形グループ 22"/>
          <p:cNvGrpSpPr/>
          <p:nvPr/>
        </p:nvGrpSpPr>
        <p:grpSpPr>
          <a:xfrm>
            <a:off x="1104555" y="1479986"/>
            <a:ext cx="4228571" cy="4820203"/>
            <a:chOff x="775172" y="627333"/>
            <a:chExt cx="4679110" cy="4722585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ランダムに選ばれた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3088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000" dirty="0" smtClean="0"/>
                  <a:t> (</a:t>
                </a:r>
                <a:r>
                  <a:rPr lang="ja-JP" altLang="en-US" sz="2000" dirty="0" smtClean="0"/>
                  <a:t>実数空間</a:t>
                </a:r>
                <a:r>
                  <a:rPr lang="en-US" altLang="ja-JP" sz="2000" dirty="0" smtClean="0"/>
                  <a:t>)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blipFill rotWithShape="0">
                <a:blip r:embed="rId13"/>
                <a:stretch>
                  <a:fillRect r="-3214"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乱数</a:t>
                </a:r>
                <a:r>
                  <a:rPr lang="en-US" altLang="ja-JP" sz="2800" dirty="0" smtClean="0"/>
                  <a:t>: </a:t>
                </a:r>
                <a:r>
                  <a:rPr kumimoji="1" lang="ja-JP" altLang="en-US" sz="2800" dirty="0" smtClean="0"/>
                  <a:t>対応する実現値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00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図 32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21233" flipH="1">
            <a:off x="4478058" y="320353"/>
            <a:ext cx="646757" cy="1092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2400" dirty="0" smtClean="0"/>
                  <a:t>における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ja-JP" altLang="en-US" sz="2400" dirty="0" smtClean="0"/>
                  <a:t>の分布は</a:t>
                </a:r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kumimoji="1" lang="ja-JP" altLang="en-US" sz="2400" dirty="0" smtClean="0"/>
                  <a:t>一般には取り扱えない</a:t>
                </a:r>
                <a:endParaRPr kumimoji="1" lang="en-US" altLang="ja-JP" sz="2400" dirty="0" smtClean="0"/>
              </a:p>
              <a:p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ピッタリ</a:t>
                </a:r>
                <a:r>
                  <a:rPr lang="en-US" altLang="ja-JP" dirty="0" smtClean="0"/>
                  <a:t>180cm</a:t>
                </a:r>
                <a:r>
                  <a:rPr lang="ja-JP" altLang="en-US" dirty="0" smtClean="0"/>
                  <a:t>の確率はゼロ</a:t>
                </a:r>
                <a:r>
                  <a:rPr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64" y="89668"/>
                <a:ext cx="3339376" cy="1107996"/>
              </a:xfrm>
              <a:prstGeom prst="rect">
                <a:avLst/>
              </a:prstGeom>
              <a:blipFill rotWithShape="0">
                <a:blip r:embed="rId17"/>
                <a:stretch>
                  <a:fillRect l="-2737" t="-4420" r="-1095" b="-82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/>
          <p:cNvSpPr txBox="1"/>
          <p:nvPr/>
        </p:nvSpPr>
        <p:spPr>
          <a:xfrm>
            <a:off x="5941200" y="123729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/>
                </a:solidFill>
              </a:rPr>
              <a:t>こっちから攻める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435213" y="447657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accent2"/>
                </a:solidFill>
              </a:rPr>
              <a:t>これも直接</a:t>
            </a:r>
            <a:r>
              <a:rPr lang="en-US" altLang="ja-JP" dirty="0" smtClean="0">
                <a:solidFill>
                  <a:schemeClr val="accent2"/>
                </a:solidFill>
              </a:rPr>
              <a:t/>
            </a:r>
            <a:br>
              <a:rPr lang="en-US" altLang="ja-JP" dirty="0" smtClean="0">
                <a:solidFill>
                  <a:schemeClr val="accent2"/>
                </a:solidFill>
              </a:rPr>
            </a:br>
            <a:r>
              <a:rPr lang="ja-JP" altLang="en-US" dirty="0" smtClean="0">
                <a:solidFill>
                  <a:schemeClr val="accent2"/>
                </a:solidFill>
              </a:rPr>
              <a:t>扱えないので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6970814" y="5139402"/>
                <a:ext cx="122879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4400" b="0" i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F</m:t>
                          </m:r>
                        </m:e>
                        <m:sup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14" y="5139402"/>
                <a:ext cx="1228798" cy="76944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7478422" y="56433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accent2"/>
                </a:solidFill>
              </a:rPr>
              <a:t>こっちを使う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grpSp>
        <p:nvGrpSpPr>
          <p:cNvPr id="48" name="図形グループ 47"/>
          <p:cNvGrpSpPr/>
          <p:nvPr/>
        </p:nvGrpSpPr>
        <p:grpSpPr>
          <a:xfrm flipH="1">
            <a:off x="3518433" y="2315406"/>
            <a:ext cx="4228571" cy="4200713"/>
            <a:chOff x="775172" y="627333"/>
            <a:chExt cx="4679110" cy="4722585"/>
          </a:xfrm>
        </p:grpSpPr>
        <p:cxnSp>
          <p:nvCxnSpPr>
            <p:cNvPr id="49" name="直線矢印コネクタ 48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/>
              <p:cNvSpPr/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3" name="正方形/長方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図 4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940528" y="1636629"/>
            <a:ext cx="646757" cy="109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0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9719" y="224418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 smtClean="0"/>
              <a:t>正規分布の乱数</a:t>
            </a:r>
            <a:endParaRPr lang="ja-JP" altLang="en-US" sz="40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6" y="1990591"/>
            <a:ext cx="7571525" cy="4867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609600" y="932304"/>
                <a:ext cx="8432565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累積分布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charset="0"/>
                      </a:rPr>
                      <m:t>𝐹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は必ず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charset="0"/>
                      </a:rPr>
                      <m:t>0</m:t>
                    </m:r>
                    <m:r>
                      <a:rPr lang="en-US" altLang="ja-JP" sz="2400" b="0" i="1" smtClean="0">
                        <a:latin typeface="Cambria Math" charset="0"/>
                      </a:rPr>
                      <m:t>≤</m:t>
                    </m:r>
                    <m:r>
                      <a:rPr lang="en-US" altLang="ja-JP" sz="2400" i="1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altLang="ja-JP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ja-JP" sz="2400" b="0" i="1" smtClean="0">
                        <a:latin typeface="Cambria Math" charset="0"/>
                      </a:rPr>
                      <m:t>≤1</m:t>
                    </m:r>
                  </m:oMath>
                </a14:m>
                <a:r>
                  <a:rPr kumimoji="1" lang="ja-JP" altLang="en-US" sz="2400" dirty="0" smtClean="0"/>
                  <a:t>で、かつ、単調増加関数。</a:t>
                </a:r>
                <a:endParaRPr lang="en-US" altLang="ja-JP" sz="24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altLang="ja-JP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ja-JP" sz="2400" b="0" i="1" smtClean="0">
                        <a:latin typeface="Cambria Math" charset="0"/>
                      </a:rPr>
                      <m:t>=</m:t>
                    </m:r>
                    <m:r>
                      <a:rPr lang="en-US" altLang="ja-JP" sz="2400" i="1">
                        <a:latin typeface="Cambria Math" charset="0"/>
                      </a:rPr>
                      <m:t>𝑈</m:t>
                    </m:r>
                  </m:oMath>
                </a14:m>
                <a:r>
                  <a:rPr kumimoji="1" lang="ja-JP" altLang="en-US" sz="2400" dirty="0" smtClean="0"/>
                  <a:t>を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 1]</m:t>
                    </m:r>
                  </m:oMath>
                </a14:m>
                <a:r>
                  <a:rPr kumimoji="1" lang="ja-JP" altLang="en-US" sz="2400" dirty="0" smtClean="0"/>
                  <a:t>において均一にサンプリングすれば良い。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32304"/>
                <a:ext cx="8432565" cy="984885"/>
              </a:xfrm>
              <a:prstGeom prst="rect">
                <a:avLst/>
              </a:prstGeom>
              <a:blipFill rotWithShape="0">
                <a:blip r:embed="rId3"/>
                <a:stretch>
                  <a:fillRect l="-1085" t="-4969" r="-145" b="-136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507067" y="2127956"/>
                <a:ext cx="6295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067" y="2127956"/>
                <a:ext cx="629595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452533" y="5565423"/>
                <a:ext cx="5757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33" y="5565423"/>
                <a:ext cx="575734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6689370" y="2301909"/>
                <a:ext cx="218303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𝑈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3600" i="1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altLang="ja-JP" sz="3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36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370" y="2301909"/>
                <a:ext cx="2183034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727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5" r="67037"/>
          <a:stretch/>
        </p:blipFill>
        <p:spPr>
          <a:xfrm>
            <a:off x="409719" y="3071125"/>
            <a:ext cx="3014133" cy="3211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049023" y="4173913"/>
                <a:ext cx="40555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ja-JP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023" y="4173913"/>
                <a:ext cx="405559" cy="806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/>
          <p:cNvSpPr/>
          <p:nvPr/>
        </p:nvSpPr>
        <p:spPr>
          <a:xfrm>
            <a:off x="409719" y="224418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 smtClean="0"/>
              <a:t>正規分布の乱数</a:t>
            </a:r>
            <a:endParaRPr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609600" y="932304"/>
                <a:ext cx="8432565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累積分布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charset="0"/>
                      </a:rPr>
                      <m:t>𝐹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ja-JP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ja-JP" altLang="en-US" sz="2400" dirty="0" smtClean="0"/>
                  <a:t>は必ず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charset="0"/>
                      </a:rPr>
                      <m:t>0</m:t>
                    </m:r>
                    <m:r>
                      <a:rPr lang="en-US" altLang="ja-JP" sz="2400" b="0" i="1" smtClean="0">
                        <a:latin typeface="Cambria Math" charset="0"/>
                      </a:rPr>
                      <m:t>≤</m:t>
                    </m:r>
                    <m:r>
                      <a:rPr lang="en-US" altLang="ja-JP" sz="2400" i="1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altLang="ja-JP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ja-JP" sz="2400" b="0" i="1" smtClean="0">
                        <a:latin typeface="Cambria Math" charset="0"/>
                      </a:rPr>
                      <m:t>≤1</m:t>
                    </m:r>
                  </m:oMath>
                </a14:m>
                <a:r>
                  <a:rPr kumimoji="1" lang="ja-JP" altLang="en-US" sz="2400" dirty="0" smtClean="0"/>
                  <a:t>で、かつ、単調増加関数。</a:t>
                </a:r>
                <a:endParaRPr lang="en-US" altLang="ja-JP" sz="24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altLang="ja-JP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ja-JP" sz="2400" b="0" i="1" smtClean="0">
                        <a:latin typeface="Cambria Math" charset="0"/>
                      </a:rPr>
                      <m:t>=</m:t>
                    </m:r>
                    <m:r>
                      <a:rPr lang="en-US" altLang="ja-JP" sz="2400" i="1">
                        <a:latin typeface="Cambria Math" charset="0"/>
                      </a:rPr>
                      <m:t>𝑈</m:t>
                    </m:r>
                  </m:oMath>
                </a14:m>
                <a:r>
                  <a:rPr kumimoji="1" lang="ja-JP" altLang="en-US" sz="2400" dirty="0" smtClean="0"/>
                  <a:t>を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 1]</m:t>
                    </m:r>
                  </m:oMath>
                </a14:m>
                <a:r>
                  <a:rPr kumimoji="1" lang="ja-JP" altLang="en-US" sz="2400" dirty="0" smtClean="0"/>
                  <a:t>において均一にサンプリングすれば良い。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32304"/>
                <a:ext cx="8432565" cy="984885"/>
              </a:xfrm>
              <a:prstGeom prst="rect">
                <a:avLst/>
              </a:prstGeom>
              <a:blipFill rotWithShape="0">
                <a:blip r:embed="rId4"/>
                <a:stretch>
                  <a:fillRect l="-1085" t="-4969" r="-145" b="-136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243469" y="2552486"/>
                <a:ext cx="35618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一様分布の確率分布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ja-JP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69" y="2552486"/>
                <a:ext cx="3561873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740" t="-10667" b="-3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右矢印 15"/>
          <p:cNvSpPr/>
          <p:nvPr/>
        </p:nvSpPr>
        <p:spPr>
          <a:xfrm>
            <a:off x="3540561" y="3360362"/>
            <a:ext cx="1590328" cy="193431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5" r="67037"/>
          <a:stretch/>
        </p:blipFill>
        <p:spPr>
          <a:xfrm>
            <a:off x="5247598" y="3071125"/>
            <a:ext cx="3014133" cy="3211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6254724" y="4113001"/>
                <a:ext cx="2612895" cy="847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ja-JP" alt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すごく大きい</m:t>
                          </m:r>
                          <m:r>
                            <a:rPr lang="ja-JP" alt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数</m:t>
                          </m:r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24" y="4113001"/>
                <a:ext cx="2612895" cy="8479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/>
          <p:cNvSpPr txBox="1"/>
          <p:nvPr/>
        </p:nvSpPr>
        <p:spPr>
          <a:xfrm>
            <a:off x="3717886" y="398800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smtClean="0"/>
              <a:t>近似</a:t>
            </a:r>
            <a:endParaRPr kumimoji="1"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5001584" y="6443578"/>
                <a:ext cx="4142416" cy="370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R</a:t>
                </a:r>
                <a:r>
                  <a:rPr kumimoji="1" lang="ja-JP" altLang="en-US" dirty="0" smtClean="0"/>
                  <a:t>で取り扱える</a:t>
                </a:r>
                <a14:m>
                  <m:oMath xmlns:m="http://schemas.openxmlformats.org/officeDocument/2006/math">
                    <m:r>
                      <a:rPr lang="ja-JP" altLang="en-US" i="1" dirty="0" smtClean="0">
                        <a:latin typeface="Cambria Math" charset="0"/>
                      </a:rPr>
                      <m:t>最大数は</m:t>
                    </m:r>
                    <m:sSup>
                      <m:sSupPr>
                        <m:ctrlPr>
                          <a:rPr kumimoji="1" lang="en-US" altLang="ja-JP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charset="0"/>
                          </a:rPr>
                          <m:t>300</m:t>
                        </m:r>
                      </m:sup>
                    </m:sSup>
                  </m:oMath>
                </a14:m>
                <a:r>
                  <a:rPr kumimoji="1" lang="ja-JP" altLang="en-US" dirty="0" smtClean="0"/>
                  <a:t>ぐらい？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584" y="6443578"/>
                <a:ext cx="4142416" cy="370614"/>
              </a:xfrm>
              <a:prstGeom prst="rect">
                <a:avLst/>
              </a:prstGeom>
              <a:blipFill rotWithShape="0">
                <a:blip r:embed="rId7"/>
                <a:stretch>
                  <a:fillRect l="-1176" t="-8197" r="-735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2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5689600" y="1540178"/>
            <a:ext cx="34544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3954" y="1559385"/>
            <a:ext cx="444218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2578" y="188881"/>
            <a:ext cx="9144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" y="2856090"/>
            <a:ext cx="9144000" cy="40005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29821" y="166303"/>
            <a:ext cx="7761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set.seed(71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dat &lt;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- data.frame(x = </a:t>
            </a:r>
            <a:r>
              <a:rPr lang="ja-JP" altLang="en-US" sz="2400" dirty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rnorm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3000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) %&gt;%  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rowid_to_column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("index"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909733" y="148558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ggplot(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(x))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+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geom_histogram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+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coord_flip()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94267" y="168457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ggplot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(index</a:t>
            </a:r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, x))+</a:t>
            </a: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  </a:t>
            </a:r>
            <a:r>
              <a:rPr lang="en-US" altLang="ja-JP" sz="2400" dirty="0" err="1">
                <a:latin typeface="DFPGyoSho-Lt" charset="-128"/>
                <a:ea typeface="DFPGyoSho-Lt" charset="-128"/>
                <a:cs typeface="DFPGyoSho-Lt" charset="-128"/>
              </a:rPr>
              <a:t>geom_point</a:t>
            </a:r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ja-JP" altLang="en-US" sz="24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06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913472" y="453790"/>
                <a:ext cx="6682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72" y="453790"/>
                <a:ext cx="6682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3285" t="-15385" r="-1916" b="-35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913472" y="2339018"/>
                <a:ext cx="4198201" cy="653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 smtClean="0"/>
                  <a:t>確率密度関数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n-US" altLang="ja-JP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sz="3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ja-JP" altLang="en-US" sz="3600" b="0" i="1" smtClean="0">
                        <a:latin typeface="Cambria Math" charset="0"/>
                      </a:rPr>
                      <m:t>が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72" y="2339018"/>
                <a:ext cx="4198201" cy="653577"/>
              </a:xfrm>
              <a:prstGeom prst="rect">
                <a:avLst/>
              </a:prstGeom>
              <a:blipFill rotWithShape="0">
                <a:blip r:embed="rId3"/>
                <a:stretch>
                  <a:fillRect l="-4499" t="-13084" b="-355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403222" y="3332145"/>
                <a:ext cx="6359305" cy="1377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000" b="0" i="0" smtClean="0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kumimoji="1"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𝜇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ja-JP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4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ja-JP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mr-IN" altLang="ja-JP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40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kumimoji="1" lang="mr-IN" altLang="ja-JP" sz="4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altLang="ja-JP" sz="4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4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4000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ja-JP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222" y="3332145"/>
                <a:ext cx="6359305" cy="13779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矢印 4"/>
          <p:cNvSpPr/>
          <p:nvPr/>
        </p:nvSpPr>
        <p:spPr>
          <a:xfrm rot="5400000">
            <a:off x="3331918" y="470005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818515" y="5050109"/>
                <a:ext cx="83254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600" dirty="0" smtClean="0"/>
                  <a:t>となる確率分布から生じるサンプル</a:t>
                </a:r>
                <a14:m>
                  <m:oMath xmlns:m="http://schemas.openxmlformats.org/officeDocument/2006/math">
                    <m:r>
                      <a:rPr lang="en-US" altLang="ja-JP" sz="3600" i="1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ja-JP" altLang="en-US" sz="3600" dirty="0" smtClean="0"/>
                  <a:t>を</a:t>
                </a:r>
                <a:r>
                  <a:rPr kumimoji="1" lang="en-US" altLang="ja-JP" sz="3600" dirty="0" smtClean="0"/>
                  <a:t/>
                </a:r>
                <a:br>
                  <a:rPr kumimoji="1" lang="en-US" altLang="ja-JP" sz="3600" dirty="0" smtClean="0"/>
                </a:br>
                <a:r>
                  <a:rPr kumimoji="1" lang="ja-JP" altLang="en-US" sz="3600" dirty="0" smtClean="0"/>
                  <a:t>実現値に持つ確率変数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sz="3600" dirty="0" smtClean="0"/>
                  <a:t>を考える。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15" y="5050109"/>
                <a:ext cx="8325485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2196" t="-7614" r="-878" b="-182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351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481137" y="258277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smtClean="0"/>
              <a:t>まとめ</a:t>
            </a:r>
            <a:endParaRPr kumimoji="1" lang="ja-JP" altLang="en-US" sz="6000"/>
          </a:p>
        </p:txBody>
      </p:sp>
    </p:spTree>
    <p:extLst>
      <p:ext uri="{BB962C8B-B14F-4D97-AF65-F5344CB8AC3E}">
        <p14:creationId xmlns:p14="http://schemas.microsoft.com/office/powerpoint/2010/main" val="1162766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="" xmlns:a16="http://schemas.microsoft.com/office/drawing/2014/main" id="{F40F07CA-38A3-EB43-86BF-A4786381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29928" flipV="1">
            <a:off x="7477230" y="2637417"/>
            <a:ext cx="1282713" cy="14419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1F61454A-CB68-F849-BF53-57A9ADE4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591419" y="3717495"/>
            <a:ext cx="1282713" cy="1441946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B363362-8E8A-2A4E-A701-372360303F8E}"/>
              </a:ext>
            </a:extLst>
          </p:cNvPr>
          <p:cNvSpPr/>
          <p:nvPr/>
        </p:nvSpPr>
        <p:spPr>
          <a:xfrm rot="6986809">
            <a:off x="708178" y="2511722"/>
            <a:ext cx="2097070" cy="16757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772" name="Picture 4" descr="「懐中電灯 イラスト」の画像検索結果">
            <a:extLst>
              <a:ext uri="{FF2B5EF4-FFF2-40B4-BE49-F238E27FC236}">
                <a16:creationId xmlns="" xmlns:a16="http://schemas.microsoft.com/office/drawing/2014/main" id="{BF6CFD27-6827-6848-B647-D56E826E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86" r="100000">
                        <a14:foregroundMark x1="52539" y1="43936" x2="52539" y2="43936"/>
                        <a14:foregroundMark x1="48145" y1="51915" x2="48145" y2="51915"/>
                        <a14:foregroundMark x1="47070" y1="49894" x2="47070" y2="49894"/>
                        <a14:foregroundMark x1="58008" y1="31277" x2="58008" y2="31277"/>
                        <a14:foregroundMark x1="46094" y1="47766" x2="46094" y2="47766"/>
                        <a14:foregroundMark x1="47266" y1="47660" x2="47266" y2="47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17034">
            <a:off x="2052223" y="3270838"/>
            <a:ext cx="1493212" cy="13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円/楕円 10">
            <a:extLst>
              <a:ext uri="{FF2B5EF4-FFF2-40B4-BE49-F238E27FC236}">
                <a16:creationId xmlns="" xmlns:a16="http://schemas.microsoft.com/office/drawing/2014/main" id="{C22B5B15-E2B9-6C4C-8C7A-EDF8F2742A49}"/>
              </a:ext>
            </a:extLst>
          </p:cNvPr>
          <p:cNvSpPr/>
          <p:nvPr/>
        </p:nvSpPr>
        <p:spPr>
          <a:xfrm rot="10507524">
            <a:off x="4745482" y="4373169"/>
            <a:ext cx="4138254" cy="154914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794" name="Picture 2" descr="「電灯　イラスト」の画像検索結果">
            <a:extLst>
              <a:ext uri="{FF2B5EF4-FFF2-40B4-BE49-F238E27FC236}">
                <a16:creationId xmlns="" xmlns:a16="http://schemas.microsoft.com/office/drawing/2014/main" id="{B93A1CAA-8A7D-BA4B-B269-209E1310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18" y="-262454"/>
            <a:ext cx="1173182" cy="21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2F684AFB-B401-7E4F-B864-9FFC80718BD6}"/>
              </a:ext>
            </a:extLst>
          </p:cNvPr>
          <p:cNvSpPr/>
          <p:nvPr/>
        </p:nvSpPr>
        <p:spPr>
          <a:xfrm rot="5400000">
            <a:off x="3599766" y="3527323"/>
            <a:ext cx="1923812" cy="93673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="" xmlns:a16="http://schemas.microsoft.com/office/drawing/2014/main" id="{389BA94B-013F-7845-83BE-96903DBD53AB}"/>
              </a:ext>
            </a:extLst>
          </p:cNvPr>
          <p:cNvSpPr txBox="1"/>
          <p:nvPr/>
        </p:nvSpPr>
        <p:spPr>
          <a:xfrm>
            <a:off x="908564" y="5887666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Before</a:t>
            </a:r>
            <a:endParaRPr kumimoji="1" lang="ja-JP" altLang="en-US" sz="4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9A48523B-8D53-0549-A259-9D69329B3B66}"/>
              </a:ext>
            </a:extLst>
          </p:cNvPr>
          <p:cNvSpPr txBox="1"/>
          <p:nvPr/>
        </p:nvSpPr>
        <p:spPr>
          <a:xfrm>
            <a:off x="6015549" y="5932093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After</a:t>
            </a:r>
            <a:endParaRPr kumimoji="1" lang="ja-JP" altLang="en-US" sz="4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2D99F0F5-1F71-5C48-B682-257B05279FA7}"/>
              </a:ext>
            </a:extLst>
          </p:cNvPr>
          <p:cNvSpPr txBox="1"/>
          <p:nvPr/>
        </p:nvSpPr>
        <p:spPr>
          <a:xfrm>
            <a:off x="274416" y="468394"/>
            <a:ext cx="4830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err="1"/>
              <a:t>Beginne</a:t>
            </a:r>
            <a:r>
              <a:rPr lang="en-US" altLang="ja-JP" sz="4400" dirty="0" err="1">
                <a:solidFill>
                  <a:srgbClr val="0432FF"/>
                </a:solidFill>
              </a:rPr>
              <a:t>R</a:t>
            </a:r>
            <a:r>
              <a:rPr lang="en-US" altLang="ja-JP" sz="4400" dirty="0"/>
              <a:t> Session</a:t>
            </a:r>
            <a:endParaRPr kumimoji="1" lang="ja-JP" altLang="en-US" sz="4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="" xmlns:a16="http://schemas.microsoft.com/office/drawing/2014/main" id="{31DCA4F2-3BD5-3744-8349-B0033A9F6658}"/>
              </a:ext>
            </a:extLst>
          </p:cNvPr>
          <p:cNvSpPr txBox="1"/>
          <p:nvPr/>
        </p:nvSpPr>
        <p:spPr>
          <a:xfrm>
            <a:off x="1246432" y="5181188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6B1F71EE-9249-0648-8843-0EB887F9D0AE}"/>
              </a:ext>
            </a:extLst>
          </p:cNvPr>
          <p:cNvSpPr txBox="1"/>
          <p:nvPr/>
        </p:nvSpPr>
        <p:spPr>
          <a:xfrm>
            <a:off x="6157276" y="5127405"/>
            <a:ext cx="121219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フリーフォーム 1">
            <a:extLst>
              <a:ext uri="{FF2B5EF4-FFF2-40B4-BE49-F238E27FC236}">
                <a16:creationId xmlns="" xmlns:a16="http://schemas.microsoft.com/office/drawing/2014/main" id="{612369D1-B218-3D41-A9A3-1F28DA010459}"/>
              </a:ext>
            </a:extLst>
          </p:cNvPr>
          <p:cNvSpPr/>
          <p:nvPr/>
        </p:nvSpPr>
        <p:spPr>
          <a:xfrm>
            <a:off x="7747411" y="-120399"/>
            <a:ext cx="266751" cy="3235388"/>
          </a:xfrm>
          <a:custGeom>
            <a:avLst/>
            <a:gdLst>
              <a:gd name="connsiteX0" fmla="*/ 174193 w 266751"/>
              <a:gd name="connsiteY0" fmla="*/ 8931 h 2109036"/>
              <a:gd name="connsiteX1" fmla="*/ 113903 w 266751"/>
              <a:gd name="connsiteY1" fmla="*/ 89318 h 2109036"/>
              <a:gd name="connsiteX2" fmla="*/ 3371 w 266751"/>
              <a:gd name="connsiteY2" fmla="*/ 652025 h 2109036"/>
              <a:gd name="connsiteX3" fmla="*/ 254580 w 266751"/>
              <a:gd name="connsiteY3" fmla="*/ 1214733 h 2109036"/>
              <a:gd name="connsiteX4" fmla="*/ 204338 w 266751"/>
              <a:gd name="connsiteY4" fmla="*/ 2109036 h 210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51" h="2109036">
                <a:moveTo>
                  <a:pt x="174193" y="8931"/>
                </a:moveTo>
                <a:cubicBezTo>
                  <a:pt x="158283" y="-4467"/>
                  <a:pt x="142373" y="-17864"/>
                  <a:pt x="113903" y="89318"/>
                </a:cubicBezTo>
                <a:cubicBezTo>
                  <a:pt x="85433" y="196500"/>
                  <a:pt x="-20075" y="464456"/>
                  <a:pt x="3371" y="652025"/>
                </a:cubicBezTo>
                <a:cubicBezTo>
                  <a:pt x="26817" y="839594"/>
                  <a:pt x="221086" y="971898"/>
                  <a:pt x="254580" y="1214733"/>
                </a:cubicBezTo>
                <a:cubicBezTo>
                  <a:pt x="288075" y="1457568"/>
                  <a:pt x="246206" y="1783302"/>
                  <a:pt x="204338" y="2109036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4E068DC3-74F9-0A49-B893-A373A5DB739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027" y="2173420"/>
            <a:ext cx="2612945" cy="320782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="" xmlns:a16="http://schemas.microsoft.com/office/drawing/2014/main" id="{D71D5AA8-89AB-3745-95AB-3A3C62979A7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7842" y="2013055"/>
            <a:ext cx="2612945" cy="32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3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24" y="1693644"/>
            <a:ext cx="2801255" cy="283428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451692" y="1465243"/>
            <a:ext cx="5111827" cy="3833871"/>
            <a:chOff x="782198" y="1366091"/>
            <a:chExt cx="5111827" cy="3833871"/>
          </a:xfrm>
        </p:grpSpPr>
        <p:sp>
          <p:nvSpPr>
            <p:cNvPr id="13" name="正方形/長方形 12"/>
            <p:cNvSpPr/>
            <p:nvPr/>
          </p:nvSpPr>
          <p:spPr>
            <a:xfrm>
              <a:off x="782198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2060155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の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3338112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の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2060155" y="1366091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2060154" y="3922005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も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4616068" y="2644048"/>
              <a:ext cx="1277957" cy="1277957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 smtClean="0">
                  <a:solidFill>
                    <a:schemeClr val="tx1"/>
                  </a:solidFill>
                </a:rPr>
                <a:t>へ</a:t>
              </a:r>
              <a:endParaRPr kumimoji="1" lang="ja-JP" altLang="en-US" sz="4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039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2" y="-10953"/>
            <a:ext cx="1617996" cy="1637076"/>
          </a:xfrm>
          <a:prstGeom prst="rect">
            <a:avLst/>
          </a:prstGeom>
        </p:spPr>
      </p:pic>
      <p:sp>
        <p:nvSpPr>
          <p:cNvPr id="39" name="角丸四角形 38"/>
          <p:cNvSpPr/>
          <p:nvPr/>
        </p:nvSpPr>
        <p:spPr>
          <a:xfrm>
            <a:off x="2126514" y="758488"/>
            <a:ext cx="5233398" cy="6012882"/>
          </a:xfrm>
          <a:prstGeom prst="roundRect">
            <a:avLst>
              <a:gd name="adj" fmla="val 5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角丸四角形 43"/>
          <p:cNvSpPr/>
          <p:nvPr/>
        </p:nvSpPr>
        <p:spPr>
          <a:xfrm>
            <a:off x="5716907" y="1760664"/>
            <a:ext cx="1319255" cy="425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44"/>
          <p:cNvSpPr/>
          <p:nvPr/>
        </p:nvSpPr>
        <p:spPr>
          <a:xfrm>
            <a:off x="2333234" y="1366893"/>
            <a:ext cx="2387657" cy="51670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根元事象</a:t>
                </a:r>
                <a14:m>
                  <m:oMath xmlns:m="http://schemas.openxmlformats.org/officeDocument/2006/math">
                    <m:r>
                      <a:rPr lang="en-US" altLang="ja-JP" sz="28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endParaRPr lang="ja-JP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94" y="5969301"/>
                <a:ext cx="1968680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5573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6085263" y="205087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へ</a:t>
            </a:r>
            <a:endParaRPr kumimoji="1" lang="en-US" altLang="ja-JP" sz="4000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85263" y="43506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も</a:t>
            </a:r>
            <a:endParaRPr kumimoji="1" lang="en-US" altLang="ja-JP" sz="4000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5263" y="320075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の</a:t>
            </a:r>
            <a:endParaRPr kumimoji="1" lang="en-US" altLang="ja-JP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事象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663" y="5480125"/>
                <a:ext cx="113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10215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フリーフォーム 57"/>
          <p:cNvSpPr/>
          <p:nvPr/>
        </p:nvSpPr>
        <p:spPr>
          <a:xfrm>
            <a:off x="4399043" y="1760664"/>
            <a:ext cx="915553" cy="3857937"/>
          </a:xfrm>
          <a:custGeom>
            <a:avLst/>
            <a:gdLst>
              <a:gd name="connsiteX0" fmla="*/ 0 w 638979"/>
              <a:gd name="connsiteY0" fmla="*/ 0 h 4417764"/>
              <a:gd name="connsiteX1" fmla="*/ 638979 w 638979"/>
              <a:gd name="connsiteY1" fmla="*/ 0 h 4417764"/>
              <a:gd name="connsiteX2" fmla="*/ 638979 w 638979"/>
              <a:gd name="connsiteY2" fmla="*/ 4417764 h 4417764"/>
              <a:gd name="connsiteX3" fmla="*/ 0 w 638979"/>
              <a:gd name="connsiteY3" fmla="*/ 4417764 h 441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79" h="4417764">
                <a:moveTo>
                  <a:pt x="0" y="0"/>
                </a:moveTo>
                <a:lnTo>
                  <a:pt x="638979" y="0"/>
                </a:lnTo>
                <a:lnTo>
                  <a:pt x="638979" y="4417764"/>
                </a:lnTo>
                <a:lnTo>
                  <a:pt x="0" y="441776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 flipH="1">
            <a:off x="4399043" y="3200759"/>
            <a:ext cx="9155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H="1">
            <a:off x="5314596" y="2427742"/>
            <a:ext cx="660983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図形グループ 60"/>
          <p:cNvGrpSpPr/>
          <p:nvPr/>
        </p:nvGrpSpPr>
        <p:grpSpPr>
          <a:xfrm>
            <a:off x="4399043" y="2504820"/>
            <a:ext cx="1686220" cy="1403825"/>
            <a:chOff x="2807581" y="2504820"/>
            <a:chExt cx="2903585" cy="1403825"/>
          </a:xfrm>
        </p:grpSpPr>
        <p:sp>
          <p:nvSpPr>
            <p:cNvPr id="62" name="フリーフォーム 61"/>
            <p:cNvSpPr/>
            <p:nvPr/>
          </p:nvSpPr>
          <p:spPr>
            <a:xfrm>
              <a:off x="2807581" y="2504820"/>
              <a:ext cx="915554" cy="1403825"/>
            </a:xfrm>
            <a:custGeom>
              <a:avLst/>
              <a:gdLst>
                <a:gd name="connsiteX0" fmla="*/ 0 w 638979"/>
                <a:gd name="connsiteY0" fmla="*/ 0 h 4417764"/>
                <a:gd name="connsiteX1" fmla="*/ 638979 w 638979"/>
                <a:gd name="connsiteY1" fmla="*/ 0 h 4417764"/>
                <a:gd name="connsiteX2" fmla="*/ 638979 w 638979"/>
                <a:gd name="connsiteY2" fmla="*/ 4417764 h 4417764"/>
                <a:gd name="connsiteX3" fmla="*/ 0 w 638979"/>
                <a:gd name="connsiteY3" fmla="*/ 4417764 h 441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79" h="4417764">
                  <a:moveTo>
                    <a:pt x="0" y="0"/>
                  </a:moveTo>
                  <a:lnTo>
                    <a:pt x="638979" y="0"/>
                  </a:lnTo>
                  <a:lnTo>
                    <a:pt x="638979" y="4417764"/>
                  </a:lnTo>
                  <a:lnTo>
                    <a:pt x="0" y="441776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3723136" y="3538453"/>
              <a:ext cx="1988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コネクタ 63"/>
          <p:cNvCxnSpPr/>
          <p:nvPr/>
        </p:nvCxnSpPr>
        <p:spPr>
          <a:xfrm flipH="1">
            <a:off x="4399043" y="4726439"/>
            <a:ext cx="16862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32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400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ja-JP" sz="34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35" y="770013"/>
                <a:ext cx="2387656" cy="892552"/>
              </a:xfrm>
              <a:prstGeom prst="rect">
                <a:avLst/>
              </a:prstGeom>
              <a:blipFill rotWithShape="0">
                <a:blip r:embed="rId11"/>
                <a:stretch>
                  <a:fillRect l="-3069" t="-5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95" y="1273971"/>
                <a:ext cx="1525995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757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角丸四角形 41"/>
          <p:cNvSpPr/>
          <p:nvPr/>
        </p:nvSpPr>
        <p:spPr>
          <a:xfrm>
            <a:off x="7644012" y="1598113"/>
            <a:ext cx="1406600" cy="5173256"/>
          </a:xfrm>
          <a:prstGeom prst="roundRect">
            <a:avLst>
              <a:gd name="adj" fmla="val 222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0256" y="-1095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763829" y="2427742"/>
            <a:ext cx="1448394" cy="2323128"/>
            <a:chOff x="6508644" y="2427742"/>
            <a:chExt cx="1721601" cy="2323128"/>
          </a:xfrm>
        </p:grpSpPr>
        <p:cxnSp>
          <p:nvCxnSpPr>
            <p:cNvPr id="38" name="直線コネクタ 3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1750032"/>
                <a:ext cx="526106" cy="10143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dirty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14" y="5827716"/>
                <a:ext cx="1107547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1044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3054983"/>
                <a:ext cx="526106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ja-JP" sz="3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3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en-US" altLang="ja-JP" sz="3200" dirty="0" smtClean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0" y="4374157"/>
                <a:ext cx="526106" cy="10175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32" y="0"/>
            <a:ext cx="1617996" cy="1637076"/>
          </a:xfrm>
          <a:prstGeom prst="rect">
            <a:avLst/>
          </a:prstGeom>
        </p:spPr>
      </p:pic>
      <p:sp>
        <p:nvSpPr>
          <p:cNvPr id="37" name="角丸四角形 36"/>
          <p:cNvSpPr/>
          <p:nvPr/>
        </p:nvSpPr>
        <p:spPr>
          <a:xfrm>
            <a:off x="0" y="758488"/>
            <a:ext cx="1886860" cy="6012881"/>
          </a:xfrm>
          <a:prstGeom prst="roundRect">
            <a:avLst>
              <a:gd name="adj" fmla="val 142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角丸四角形 66"/>
          <p:cNvSpPr/>
          <p:nvPr/>
        </p:nvSpPr>
        <p:spPr>
          <a:xfrm>
            <a:off x="108705" y="1366893"/>
            <a:ext cx="1630269" cy="51670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9439" y="14637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77" y="832469"/>
                <a:ext cx="1843773" cy="523220"/>
              </a:xfrm>
              <a:prstGeom prst="rect">
                <a:avLst/>
              </a:prstGeom>
              <a:blipFill rotWithShape="0">
                <a:blip r:embed="rId17"/>
                <a:stretch>
                  <a:fillRect l="-5941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図形グループ 4"/>
          <p:cNvGrpSpPr/>
          <p:nvPr/>
        </p:nvGrpSpPr>
        <p:grpSpPr>
          <a:xfrm>
            <a:off x="1202967" y="1750032"/>
            <a:ext cx="1440907" cy="3844100"/>
            <a:chOff x="1202968" y="1750032"/>
            <a:chExt cx="1117356" cy="3844100"/>
          </a:xfrm>
        </p:grpSpPr>
        <p:cxnSp>
          <p:nvCxnSpPr>
            <p:cNvPr id="72" name="直線コネクタ 71"/>
            <p:cNvCxnSpPr/>
            <p:nvPr/>
          </p:nvCxnSpPr>
          <p:spPr>
            <a:xfrm>
              <a:off x="1202968" y="17500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>
              <a:off x="1202968" y="251885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>
              <a:off x="1202968" y="328767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/>
            <p:cNvCxnSpPr/>
            <p:nvPr/>
          </p:nvCxnSpPr>
          <p:spPr>
            <a:xfrm>
              <a:off x="1202968" y="405649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1202968" y="482531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1202968" y="5594132"/>
              <a:ext cx="1117356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テキスト ボックス 77"/>
          <p:cNvSpPr txBox="1"/>
          <p:nvPr/>
        </p:nvSpPr>
        <p:spPr>
          <a:xfrm>
            <a:off x="419439" y="22330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2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9439" y="30023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19439" y="37716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smtClean="0"/>
              <a:t>2</a:t>
            </a:r>
            <a:r>
              <a:rPr lang="ja-JP" altLang="en-US" sz="3200" smtClean="0"/>
              <a:t>点</a:t>
            </a:r>
            <a:endParaRPr kumimoji="1" lang="en-US" altLang="ja-JP" sz="3200" dirty="0" smtClean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9439" y="4540943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3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19439" y="53102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点</a:t>
            </a:r>
            <a:endParaRPr kumimoji="1" lang="en-US" altLang="ja-JP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実現</a:t>
                </a:r>
                <a14:m>
                  <m:oMath xmlns:m="http://schemas.openxmlformats.org/officeDocument/2006/math">
                    <m:r>
                      <a:rPr lang="ja-JP" alt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値</m:t>
                    </m:r>
                    <m:r>
                      <a:rPr lang="en-US" altLang="ja-JP" sz="28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ja-JP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ja-JP" alt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" y="5994155"/>
                <a:ext cx="1542089" cy="524887"/>
              </a:xfrm>
              <a:prstGeom prst="rect">
                <a:avLst/>
              </a:prstGeom>
              <a:blipFill rotWithShape="0">
                <a:blip r:embed="rId18"/>
                <a:stretch>
                  <a:fillRect l="-7510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/>
              <p:cNvSpPr/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ja-JP" sz="32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正方形/長方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23" y="1601272"/>
                <a:ext cx="663490" cy="4161820"/>
              </a:xfrm>
              <a:prstGeom prst="rect">
                <a:avLst/>
              </a:prstGeom>
              <a:blipFill rotWithShape="0">
                <a:blip r:embed="rId19"/>
                <a:stretch>
                  <a:fillRect l="-14912" r="-1491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関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数</a:t>
                </a:r>
                <a: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altLang="ja-JP" sz="3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altLang="ja-JP" sz="32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kumimoji="1" lang="ja-JP" alt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5" y="2210214"/>
                <a:ext cx="683046" cy="2749002"/>
              </a:xfrm>
              <a:prstGeom prst="rect">
                <a:avLst/>
              </a:prstGeom>
              <a:blipFill rotWithShape="0">
                <a:blip r:embed="rId20"/>
                <a:stretch>
                  <a:fillRect l="-13675" r="-128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400" b="0" i="1" smtClean="0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1452887"/>
                <a:ext cx="1558952" cy="61555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2230169"/>
                <a:ext cx="1569019" cy="61555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007451"/>
                <a:ext cx="1569019" cy="61555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の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3784733"/>
                <a:ext cx="1569019" cy="61555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b="0" i="1" smtClean="0">
                          <a:latin typeface="Cambria Math" charset="0"/>
                        </a:rPr>
                        <m:t>も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4562015"/>
                <a:ext cx="1569019" cy="615553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ja-JP" altLang="en-US" sz="3400" b="0" i="1" smtClean="0">
                              <a:latin typeface="Cambria Math" charset="0"/>
                            </a:rPr>
                            <m:t>面</m:t>
                          </m:r>
                        </m:e>
                        <m:sub>
                          <m:r>
                            <a:rPr lang="en-US" altLang="ja-JP" sz="34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altLang="ja-JP" sz="3400" i="1">
                          <a:latin typeface="Cambria Math" charset="0"/>
                        </a:rPr>
                        <m:t>:</m:t>
                      </m:r>
                      <m:r>
                        <a:rPr lang="ja-JP" altLang="en-US" sz="3400" i="1">
                          <a:latin typeface="Cambria Math" charset="0"/>
                        </a:rPr>
                        <m:t>へ</m:t>
                      </m:r>
                    </m:oMath>
                  </m:oMathPara>
                </a14:m>
                <a:endParaRPr lang="ja-JP" altLang="en-US" sz="3400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87" y="5339298"/>
                <a:ext cx="1569019" cy="6155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182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角丸四角形 101"/>
          <p:cNvSpPr/>
          <p:nvPr/>
        </p:nvSpPr>
        <p:spPr>
          <a:xfrm>
            <a:off x="6786093" y="3311724"/>
            <a:ext cx="2108526" cy="3375764"/>
          </a:xfrm>
          <a:prstGeom prst="roundRect">
            <a:avLst>
              <a:gd name="adj" fmla="val 10075"/>
            </a:avLst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264220" y="4384791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角丸四角形 89"/>
          <p:cNvSpPr/>
          <p:nvPr/>
        </p:nvSpPr>
        <p:spPr>
          <a:xfrm>
            <a:off x="3907694" y="3311724"/>
            <a:ext cx="2731927" cy="3375764"/>
          </a:xfrm>
          <a:prstGeom prst="roundRect">
            <a:avLst>
              <a:gd name="adj" fmla="val 100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1898516" y="4531158"/>
            <a:ext cx="1763077" cy="7572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13" y="4564252"/>
                <a:ext cx="1375120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9333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kumimoji="1" lang="ja-JP" altLang="en-US" sz="2800" dirty="0" smtClean="0"/>
                  <a:t>さんの身長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ja-JP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ja-JP" altLang="en-US" sz="2800" dirty="0" smtClean="0"/>
                  <a:t>が</a:t>
                </a:r>
                <a:r>
                  <a:rPr kumimoji="1" lang="en-US" altLang="ja-JP" sz="2800" dirty="0" smtClean="0"/>
                  <a:t>180cm</a:t>
                </a:r>
                <a:r>
                  <a:rPr kumimoji="1" lang="ja-JP" altLang="en-US" sz="2800" dirty="0" smtClean="0"/>
                  <a:t>である確率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371015"/>
                <a:ext cx="570816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3953" r="-1496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図形グループ 90"/>
          <p:cNvGrpSpPr/>
          <p:nvPr/>
        </p:nvGrpSpPr>
        <p:grpSpPr>
          <a:xfrm>
            <a:off x="256563" y="264514"/>
            <a:ext cx="2016060" cy="2942178"/>
            <a:chOff x="539196" y="630274"/>
            <a:chExt cx="2016060" cy="2942178"/>
          </a:xfrm>
        </p:grpSpPr>
        <p:grpSp>
          <p:nvGrpSpPr>
            <p:cNvPr id="55" name="図形グループ 54"/>
            <p:cNvGrpSpPr/>
            <p:nvPr/>
          </p:nvGrpSpPr>
          <p:grpSpPr>
            <a:xfrm>
              <a:off x="539196" y="630274"/>
              <a:ext cx="923843" cy="2930522"/>
              <a:chOff x="1170964" y="1511424"/>
              <a:chExt cx="816011" cy="2588468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 rot="20221875">
                <a:off x="1224183" y="2373261"/>
                <a:ext cx="356265" cy="14635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0964" y="1511424"/>
                <a:ext cx="816011" cy="768706"/>
              </a:xfrm>
              <a:prstGeom prst="ellipse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 rot="21394352">
                <a:off x="1476968" y="2325956"/>
                <a:ext cx="264613" cy="814533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 rot="18127337">
                <a:off x="1386793" y="2464914"/>
                <a:ext cx="335569" cy="155220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 rot="2657878">
                <a:off x="1170964" y="2516654"/>
                <a:ext cx="314873" cy="9313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 rot="243183">
                <a:off x="1476968" y="3140489"/>
                <a:ext cx="161133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 rot="21325533">
                <a:off x="1629231" y="3140489"/>
                <a:ext cx="162611" cy="814532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 rot="3842093">
                <a:off x="1225661" y="2521089"/>
                <a:ext cx="295656" cy="97567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5" name="Rectangle 44"/>
              <p:cNvSpPr>
                <a:spLocks noChangeArrowheads="1"/>
              </p:cNvSpPr>
              <p:nvPr/>
            </p:nvSpPr>
            <p:spPr bwMode="auto">
              <a:xfrm rot="584715">
                <a:off x="1272965" y="3955021"/>
                <a:ext cx="307482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6" name="Rectangle 45"/>
              <p:cNvSpPr>
                <a:spLocks noChangeArrowheads="1"/>
              </p:cNvSpPr>
              <p:nvPr/>
            </p:nvSpPr>
            <p:spPr bwMode="auto">
              <a:xfrm>
                <a:off x="1527230" y="3955021"/>
                <a:ext cx="304526" cy="144871"/>
              </a:xfrm>
              <a:prstGeom prst="rect">
                <a:avLst/>
              </a:prstGeom>
              <a:solidFill>
                <a:srgbClr val="99CCFF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テキスト ボックス 55"/>
                <p:cNvSpPr txBox="1"/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6" name="テキスト ボックス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14" y="682056"/>
                  <a:ext cx="650626" cy="70788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線コネクタ 58"/>
            <p:cNvCxnSpPr>
              <a:stCxn id="36" idx="0"/>
            </p:cNvCxnSpPr>
            <p:nvPr/>
          </p:nvCxnSpPr>
          <p:spPr>
            <a:xfrm>
              <a:off x="1001118" y="630274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/>
            <p:cNvCxnSpPr/>
            <p:nvPr/>
          </p:nvCxnSpPr>
          <p:spPr>
            <a:xfrm>
              <a:off x="951363" y="3572450"/>
              <a:ext cx="1143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>
              <a:off x="1775299" y="650866"/>
              <a:ext cx="0" cy="29215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正方形/長方形 62"/>
                <p:cNvSpPr/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4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4400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3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ja-JP" altLang="en-US" sz="3600" dirty="0"/>
                </a:p>
              </p:txBody>
            </p:sp>
          </mc:Choice>
          <mc:Fallback xmlns="">
            <p:sp>
              <p:nvSpPr>
                <p:cNvPr id="63" name="正方形/長方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299" y="1828592"/>
                  <a:ext cx="779957" cy="76944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線コネクタ 64"/>
          <p:cNvCxnSpPr/>
          <p:nvPr/>
        </p:nvCxnSpPr>
        <p:spPr>
          <a:xfrm>
            <a:off x="3235873" y="2102979"/>
            <a:ext cx="41896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5582833" y="1886846"/>
            <a:ext cx="0" cy="409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円/楕円 67"/>
          <p:cNvSpPr/>
          <p:nvPr/>
        </p:nvSpPr>
        <p:spPr>
          <a:xfrm>
            <a:off x="3108960" y="1961804"/>
            <a:ext cx="249382" cy="24938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7408862" y="1978288"/>
            <a:ext cx="249382" cy="249382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44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23" y="2196895"/>
                <a:ext cx="779957" cy="7694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正方形/長方形 71"/>
              <p:cNvSpPr/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2" name="正方形/長方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141" y="2319113"/>
                <a:ext cx="567783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300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83" y="2341849"/>
                <a:ext cx="1077539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749" y="1128930"/>
                <a:ext cx="1843774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6954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矢印コネクタ 74"/>
          <p:cNvCxnSpPr/>
          <p:nvPr/>
        </p:nvCxnSpPr>
        <p:spPr>
          <a:xfrm flipV="1">
            <a:off x="2800129" y="2576577"/>
            <a:ext cx="1107565" cy="2086697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/>
              <p:cNvSpPr txBox="1"/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2" name="テキスト ボックス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2" y="3894456"/>
                <a:ext cx="1890261" cy="523220"/>
              </a:xfrm>
              <a:prstGeom prst="rect">
                <a:avLst/>
              </a:prstGeom>
              <a:blipFill rotWithShape="0">
                <a:blip r:embed="rId10"/>
                <a:stretch>
                  <a:fillRect l="-6774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73" y="3368742"/>
                <a:ext cx="1525995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7600" t="-12941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076712"/>
                <a:ext cx="213026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=180.02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5713663"/>
                <a:ext cx="213026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=179.99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3816641"/>
                <a:ext cx="2130263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charset="0"/>
                        </a:rPr>
                        <m:t>=180.00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69" y="4453592"/>
                <a:ext cx="2130263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テキスト ボックス 88"/>
          <p:cNvSpPr txBox="1"/>
          <p:nvPr/>
        </p:nvSpPr>
        <p:spPr>
          <a:xfrm rot="5400000">
            <a:off x="4924217" y="6236883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...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テキスト ボックス 91"/>
              <p:cNvSpPr txBox="1"/>
              <p:nvPr/>
            </p:nvSpPr>
            <p:spPr>
              <a:xfrm>
                <a:off x="7226662" y="3311723"/>
                <a:ext cx="11075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800" b="0" smtClean="0"/>
                  <a:t>確率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92" name="テキスト ボックス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662" y="3311723"/>
                <a:ext cx="1107547" cy="523220"/>
              </a:xfrm>
              <a:prstGeom prst="rect">
                <a:avLst/>
              </a:prstGeom>
              <a:blipFill rotWithShape="0">
                <a:blip r:embed="rId16"/>
                <a:stretch>
                  <a:fillRect l="-10440" t="-11628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/>
              <p:cNvSpPr txBox="1"/>
              <p:nvPr/>
            </p:nvSpPr>
            <p:spPr>
              <a:xfrm>
                <a:off x="7253000" y="3816641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3" name="テキスト ボックス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3816641"/>
                <a:ext cx="1333955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テキスト ボックス 93"/>
              <p:cNvSpPr txBox="1"/>
              <p:nvPr/>
            </p:nvSpPr>
            <p:spPr>
              <a:xfrm>
                <a:off x="7253000" y="4401416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4" name="テキスト ボックス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4401416"/>
                <a:ext cx="1333955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7253000" y="5026837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5026837"/>
                <a:ext cx="1333955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/>
              <p:cNvSpPr txBox="1"/>
              <p:nvPr/>
            </p:nvSpPr>
            <p:spPr>
              <a:xfrm>
                <a:off x="7253000" y="5661865"/>
                <a:ext cx="1333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altLang="ja-JP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6" name="テキスト ボックス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00" y="5661865"/>
                <a:ext cx="1333955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図形グループ 96"/>
          <p:cNvGrpSpPr/>
          <p:nvPr/>
        </p:nvGrpSpPr>
        <p:grpSpPr>
          <a:xfrm>
            <a:off x="6380284" y="4094831"/>
            <a:ext cx="813128" cy="1310837"/>
            <a:chOff x="6508644" y="2427742"/>
            <a:chExt cx="1721601" cy="2323128"/>
          </a:xfrm>
        </p:grpSpPr>
        <p:cxnSp>
          <p:nvCxnSpPr>
            <p:cNvPr id="98" name="直線コネクタ 97"/>
            <p:cNvCxnSpPr/>
            <p:nvPr/>
          </p:nvCxnSpPr>
          <p:spPr>
            <a:xfrm flipH="1">
              <a:off x="6527707" y="2427742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/>
            <p:cNvCxnSpPr/>
            <p:nvPr/>
          </p:nvCxnSpPr>
          <p:spPr>
            <a:xfrm flipH="1">
              <a:off x="6508644" y="3584715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/>
            <p:cNvCxnSpPr/>
            <p:nvPr/>
          </p:nvCxnSpPr>
          <p:spPr>
            <a:xfrm flipH="1">
              <a:off x="6527707" y="4750870"/>
              <a:ext cx="17025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直線コネクタ 100"/>
          <p:cNvCxnSpPr/>
          <p:nvPr/>
        </p:nvCxnSpPr>
        <p:spPr>
          <a:xfrm flipH="1">
            <a:off x="6411547" y="6056832"/>
            <a:ext cx="804124" cy="0"/>
          </a:xfrm>
          <a:prstGeom prst="line">
            <a:avLst/>
          </a:prstGeom>
          <a:ln w="28575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/>
          <p:cNvSpPr txBox="1"/>
          <p:nvPr/>
        </p:nvSpPr>
        <p:spPr>
          <a:xfrm rot="5400000">
            <a:off x="7952828" y="6239658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...</a:t>
            </a:r>
            <a:endParaRPr kumimoji="1" lang="ja-JP" altLang="en-US" sz="24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222766" y="32596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mtClean="0"/>
              <a:t>確率変数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8047650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250"/>
            <a:ext cx="9144000" cy="36576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91375" y="26433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（無理やり描画）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049" y="2917849"/>
                <a:ext cx="1296381" cy="5672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mr-IN" altLang="ja-JP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7" y="4494315"/>
                <a:ext cx="259686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92" y="1394962"/>
                <a:ext cx="147886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1144894"/>
                <a:ext cx="3007490" cy="9310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ja-JP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72" y="1190690"/>
                <a:ext cx="2378663" cy="8094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確率分布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charset="0"/>
                      </a:rPr>
                      <m:t>𝑓</m:t>
                    </m:r>
                    <m:r>
                      <a:rPr lang="en-US" altLang="ja-JP" sz="2800" i="1">
                        <a:latin typeface="Cambria Math" charset="0"/>
                      </a:rPr>
                      <m:t>(</m:t>
                    </m:r>
                    <m:r>
                      <a:rPr lang="en-US" altLang="ja-JP" sz="2800" i="1">
                        <a:latin typeface="Cambria Math" charset="0"/>
                      </a:rPr>
                      <m:t>𝑥</m:t>
                    </m:r>
                    <m:r>
                      <a:rPr lang="en-US" altLang="ja-JP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ja-JP" sz="2800" dirty="0" smtClean="0"/>
                  <a:t>: </a:t>
                </a:r>
                <a:r>
                  <a:rPr lang="ja-JP" altLang="en-US" sz="2800" dirty="0" smtClean="0"/>
                  <a:t>定義域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ja-JP" sz="280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ja-JP" sz="2800" b="0" i="1" smtClean="0">
                                <a:latin typeface="Cambria Math" charset="0"/>
                              </a:rPr>
                              <m:t>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2800" dirty="0" smtClean="0"/>
                  <a:t>において均一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5" y="253104"/>
                <a:ext cx="7750199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1572" t="-14118" r="-472" b="-3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3142830" y="5737559"/>
                <a:ext cx="5329664" cy="977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is-IS" altLang="ja-JP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p>
                        <m:e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  <m:r>
                        <a:rPr kumimoji="1" lang="en-US" altLang="ja-JP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altLang="ja-JP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ja-JP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800" i="0">
                              <a:latin typeface="Cambria Math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ja-JP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2800" i="1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  <m:r>
                        <a:rPr lang="en-US" altLang="ja-JP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30" y="5737559"/>
                <a:ext cx="5329664" cy="97738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矢印 13"/>
          <p:cNvSpPr/>
          <p:nvPr/>
        </p:nvSpPr>
        <p:spPr>
          <a:xfrm rot="2913346">
            <a:off x="2672537" y="4844345"/>
            <a:ext cx="916679" cy="12495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 rot="18686654" flipH="1">
            <a:off x="6151832" y="4900697"/>
            <a:ext cx="916679" cy="12495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9952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3024325" y="594197"/>
                <a:ext cx="586340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25" y="594197"/>
                <a:ext cx="5863400" cy="6771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028414" y="1756268"/>
                <a:ext cx="4727256" cy="1463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is-IS" altLang="ja-JP" sz="4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4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sup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4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4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414" y="1756268"/>
                <a:ext cx="4727256" cy="14630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251438" y="3281374"/>
                <a:ext cx="3738267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4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f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ja-JP" sz="4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mr-IN" altLang="ja-JP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438" y="3281374"/>
                <a:ext cx="3738267" cy="12720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496965" y="4791474"/>
                <a:ext cx="4947252" cy="1535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kumimoji="1" lang="en-US" altLang="ja-JP" sz="44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altLang="ja-JP" sz="4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4400" i="1">
                              <a:latin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ja-JP" sz="4400" i="1">
                              <a:latin typeface="Cambria Math" charset="0"/>
                            </a:rPr>
                            <m:t>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4400">
                              <a:latin typeface="Cambria Math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ja-JP" sz="4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4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4400" i="1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965" y="4791474"/>
                <a:ext cx="4947252" cy="15358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401444" y="6611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確率分布</a:t>
            </a:r>
            <a:endParaRPr kumimoji="1" lang="ja-JP" altLang="en-US" sz="4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1444" y="212931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累積分布</a:t>
            </a:r>
            <a:endParaRPr kumimoji="1" lang="ja-JP" altLang="en-US" sz="4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1444" y="370903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確率密度</a:t>
            </a:r>
            <a:endParaRPr kumimoji="1" lang="ja-JP" altLang="en-US" sz="4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1444" y="528876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/>
              <a:t>確率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409019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76504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388226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670586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229911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859530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772014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4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938699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230" r="-13861" b="-475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830942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748262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522025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3305269" y="2596398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031789" y="384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確率測度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R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6" y="3247101"/>
                <a:ext cx="2793842" cy="70788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/>
                </a:r>
                <a:br>
                  <a:rPr kumimoji="1" lang="en-US" altLang="ja-JP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altLang="ja-JP" sz="20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probability space</a:t>
                </a:r>
                <a:endParaRPr lang="ja-JP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596398"/>
                <a:ext cx="2600713" cy="769441"/>
              </a:xfrm>
              <a:prstGeom prst="rect">
                <a:avLst/>
              </a:prstGeom>
              <a:blipFill rotWithShape="0">
                <a:blip r:embed="rId14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円/楕円 39"/>
          <p:cNvSpPr/>
          <p:nvPr/>
        </p:nvSpPr>
        <p:spPr>
          <a:xfrm>
            <a:off x="3356048" y="4398920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3596463" y="4346596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463" y="4346596"/>
                <a:ext cx="344260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3826122" y="458107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419467" y="2390439"/>
            <a:ext cx="2354023" cy="2095015"/>
          </a:xfrm>
          <a:prstGeom prst="straightConnector1">
            <a:avLst/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2237338" y="2244585"/>
            <a:ext cx="1805051" cy="2240869"/>
          </a:xfrm>
          <a:prstGeom prst="straightConnector1">
            <a:avLst/>
          </a:prstGeom>
          <a:ln w="47625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943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9719" y="224418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 smtClean="0"/>
              <a:t>正規分布に従う乱数</a:t>
            </a:r>
            <a:endParaRPr lang="ja-JP" altLang="en-US" sz="4000" dirty="0"/>
          </a:p>
        </p:txBody>
      </p:sp>
      <p:sp>
        <p:nvSpPr>
          <p:cNvPr id="3" name="円/楕円 2"/>
          <p:cNvSpPr/>
          <p:nvPr/>
        </p:nvSpPr>
        <p:spPr>
          <a:xfrm>
            <a:off x="1043091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" name="円/楕円 3"/>
          <p:cNvSpPr/>
          <p:nvPr/>
        </p:nvSpPr>
        <p:spPr>
          <a:xfrm>
            <a:off x="1514487" y="3003348"/>
            <a:ext cx="1424718" cy="5523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" name="角丸四角形 4"/>
          <p:cNvSpPr/>
          <p:nvPr/>
        </p:nvSpPr>
        <p:spPr>
          <a:xfrm>
            <a:off x="741717" y="1787281"/>
            <a:ext cx="7521749" cy="2160192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6" name="円/楕円 5"/>
          <p:cNvSpPr/>
          <p:nvPr/>
        </p:nvSpPr>
        <p:spPr>
          <a:xfrm>
            <a:off x="5044799" y="2919919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7" name="円弧 6"/>
          <p:cNvSpPr/>
          <p:nvPr/>
        </p:nvSpPr>
        <p:spPr>
          <a:xfrm>
            <a:off x="1935458" y="2530695"/>
            <a:ext cx="4180313" cy="1547165"/>
          </a:xfrm>
          <a:prstGeom prst="arc">
            <a:avLst>
              <a:gd name="adj1" fmla="val 11171590"/>
              <a:gd name="adj2" fmla="val 21291507"/>
            </a:avLst>
          </a:prstGeom>
          <a:ln w="4762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806" y="3086803"/>
                <a:ext cx="1655971" cy="4349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000" dirty="0" smtClean="0"/>
                  <a:t> (</a:t>
                </a:r>
                <a:r>
                  <a:rPr kumimoji="1" lang="ja-JP" altLang="en-US" sz="2000" dirty="0" smtClean="0"/>
                  <a:t>標本空間</a:t>
                </a:r>
                <a:r>
                  <a:rPr kumimoji="1" lang="en-US" altLang="ja-JP" sz="2000" dirty="0" smtClean="0"/>
                  <a:t>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9" y="2126259"/>
                <a:ext cx="1545295" cy="481094"/>
              </a:xfrm>
              <a:prstGeom prst="rect">
                <a:avLst/>
              </a:prstGeom>
              <a:blipFill rotWithShape="0">
                <a:blip r:embed="rId3"/>
                <a:stretch>
                  <a:fillRect r="-9486" b="-24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000" dirty="0" smtClean="0"/>
                  <a:t>空間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951" y="2273483"/>
                <a:ext cx="1030731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65" t="-26000" r="-1411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135" y="3061553"/>
                <a:ext cx="333459" cy="4359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885" y="2988526"/>
                <a:ext cx="51520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円/楕円 12"/>
          <p:cNvSpPr/>
          <p:nvPr/>
        </p:nvSpPr>
        <p:spPr>
          <a:xfrm>
            <a:off x="2869800" y="5197821"/>
            <a:ext cx="2889986" cy="7687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68616" y="4838518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確率変数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9" y="5313779"/>
                <a:ext cx="304066" cy="4349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/>
          <p:cNvSpPr txBox="1"/>
          <p:nvPr/>
        </p:nvSpPr>
        <p:spPr>
          <a:xfrm>
            <a:off x="4287624" y="552087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実現値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36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36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3600" dirty="0"/>
                  <a:t> 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409" y="4310313"/>
                <a:ext cx="2065052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36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36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23" y="1905458"/>
                <a:ext cx="2721066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正方形/長方形 18"/>
          <p:cNvSpPr/>
          <p:nvPr/>
        </p:nvSpPr>
        <p:spPr>
          <a:xfrm>
            <a:off x="3369162" y="3737638"/>
            <a:ext cx="2180034" cy="366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0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000" dirty="0" smtClean="0"/>
                  <a:t/>
                </a:r>
                <a:br>
                  <a:rPr kumimoji="1" lang="en-US" altLang="ja-JP" sz="2000" dirty="0" smtClean="0"/>
                </a:br>
                <a:r>
                  <a:rPr lang="en-US" altLang="ja-JP" dirty="0" smtClean="0"/>
                  <a:t>probability space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154" y="3737638"/>
                <a:ext cx="2198872" cy="677108"/>
              </a:xfrm>
              <a:prstGeom prst="rect">
                <a:avLst/>
              </a:prstGeom>
              <a:blipFill rotWithShape="0">
                <a:blip r:embed="rId10"/>
                <a:stretch>
                  <a:fillRect l="-2770" t="-57658" r="-1108" b="-342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3127612" y="1783854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(</a:t>
            </a:r>
            <a:r>
              <a:rPr kumimoji="1" lang="ja-JP" altLang="en-US" sz="1600" dirty="0" smtClean="0"/>
              <a:t>確率測度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41" y="2983349"/>
                <a:ext cx="55322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図形グループ 22"/>
          <p:cNvGrpSpPr/>
          <p:nvPr/>
        </p:nvGrpSpPr>
        <p:grpSpPr>
          <a:xfrm>
            <a:off x="1104555" y="1479986"/>
            <a:ext cx="4228571" cy="4820203"/>
            <a:chOff x="775172" y="627333"/>
            <a:chExt cx="4679110" cy="4722585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1">
                  <a:lumMod val="20000"/>
                  <a:lumOff val="8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ランダムに選ばれた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3" y="1035714"/>
                <a:ext cx="4145430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3088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000" dirty="0" smtClean="0"/>
                  <a:t> (</a:t>
                </a:r>
                <a:r>
                  <a:rPr lang="ja-JP" altLang="en-US" sz="2000" dirty="0" smtClean="0"/>
                  <a:t>実数空間</a:t>
                </a:r>
                <a:r>
                  <a:rPr lang="en-US" altLang="ja-JP" sz="2000" dirty="0" smtClean="0"/>
                  <a:t>)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657" y="4836191"/>
                <a:ext cx="1705915" cy="573427"/>
              </a:xfrm>
              <a:prstGeom prst="rect">
                <a:avLst/>
              </a:prstGeom>
              <a:blipFill rotWithShape="0">
                <a:blip r:embed="rId13"/>
                <a:stretch>
                  <a:fillRect r="-3214"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乱数</a:t>
                </a:r>
                <a:r>
                  <a:rPr lang="en-US" altLang="ja-JP" sz="2800" dirty="0" smtClean="0"/>
                  <a:t>: </a:t>
                </a:r>
                <a:r>
                  <a:rPr kumimoji="1" lang="ja-JP" altLang="en-US" sz="2800" dirty="0" smtClean="0"/>
                  <a:t>対応する実現値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ja-JP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sub>
                    </m:sSub>
                  </m:oMath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59" y="6334780"/>
                <a:ext cx="4270143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000"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図形グループ 36"/>
          <p:cNvGrpSpPr/>
          <p:nvPr/>
        </p:nvGrpSpPr>
        <p:grpSpPr>
          <a:xfrm flipH="1">
            <a:off x="3518433" y="2315406"/>
            <a:ext cx="4228571" cy="4200713"/>
            <a:chOff x="775172" y="627333"/>
            <a:chExt cx="4679110" cy="4722585"/>
          </a:xfrm>
        </p:grpSpPr>
        <p:cxnSp>
          <p:nvCxnSpPr>
            <p:cNvPr id="38" name="直線矢印コネクタ 37"/>
            <p:cNvCxnSpPr/>
            <p:nvPr/>
          </p:nvCxnSpPr>
          <p:spPr>
            <a:xfrm>
              <a:off x="2334875" y="63660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>
              <a:off x="1834614" y="627333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>
              <a:off x="1333228" y="650727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775172" y="645881"/>
              <a:ext cx="3119407" cy="4699191"/>
            </a:xfrm>
            <a:prstGeom prst="straightConnector1">
              <a:avLst/>
            </a:prstGeom>
            <a:ln w="47625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図 4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854" b="97573" l="9016" r="95902">
                        <a14:foregroundMark x1="45082" y1="70388" x2="45082" y2="70388"/>
                        <a14:foregroundMark x1="70902" y1="70388" x2="70902" y2="70388"/>
                        <a14:foregroundMark x1="62705" y1="88835" x2="62705" y2="88835"/>
                        <a14:foregroundMark x1="43033" y1="84466" x2="43033" y2="84466"/>
                        <a14:foregroundMark x1="44262" y1="78398" x2="44262" y2="78398"/>
                        <a14:foregroundMark x1="47131" y1="73301" x2="47131" y2="73301"/>
                        <a14:foregroundMark x1="50410" y1="63107" x2="50410" y2="63107"/>
                        <a14:foregroundMark x1="48361" y1="58252" x2="48361" y2="58252"/>
                        <a14:foregroundMark x1="52869" y1="50485" x2="52869" y2="50485"/>
                        <a14:foregroundMark x1="69262" y1="51214" x2="69262" y2="51214"/>
                        <a14:foregroundMark x1="69672" y1="55583" x2="69672" y2="55583"/>
                        <a14:foregroundMark x1="62705" y1="57524" x2="62705" y2="57524"/>
                        <a14:foregroundMark x1="83197" y1="51942" x2="83197" y2="51942"/>
                        <a14:foregroundMark x1="79098" y1="57039" x2="79098" y2="57039"/>
                        <a14:foregroundMark x1="71721" y1="62864" x2="71721" y2="62864"/>
                        <a14:foregroundMark x1="76639" y1="66505" x2="76639" y2="66505"/>
                        <a14:foregroundMark x1="81967" y1="66505" x2="81967" y2="66505"/>
                        <a14:foregroundMark x1="80738" y1="73301" x2="80738" y2="73301"/>
                        <a14:foregroundMark x1="71721" y1="83738" x2="71721" y2="83738"/>
                        <a14:foregroundMark x1="71721" y1="89806" x2="71721" y2="89806"/>
                        <a14:foregroundMark x1="53279" y1="87379" x2="53279" y2="87379"/>
                        <a14:foregroundMark x1="41803" y1="89806" x2="41803" y2="89806"/>
                        <a14:foregroundMark x1="54098" y1="71359" x2="54098" y2="71359"/>
                        <a14:foregroundMark x1="52869" y1="80825" x2="52869" y2="80825"/>
                        <a14:foregroundMark x1="61475" y1="82767" x2="61475" y2="82767"/>
                        <a14:foregroundMark x1="70902" y1="76214" x2="70902" y2="76214"/>
                        <a14:foregroundMark x1="75410" y1="77184" x2="75410" y2="77184"/>
                        <a14:foregroundMark x1="85246" y1="46845" x2="85246" y2="46845"/>
                        <a14:foregroundMark x1="74590" y1="80583" x2="74590" y2="80583"/>
                        <a14:foregroundMark x1="55328" y1="66748" x2="55328" y2="66748"/>
                        <a14:foregroundMark x1="35656" y1="68204" x2="35656" y2="68204"/>
                        <a14:foregroundMark x1="35656" y1="72816" x2="35656" y2="72816"/>
                        <a14:foregroundMark x1="54508" y1="40049" x2="54508" y2="40049"/>
                        <a14:foregroundMark x1="37705" y1="49029" x2="37705" y2="49029"/>
                        <a14:foregroundMark x1="29508" y1="56311" x2="29508" y2="56311"/>
                        <a14:foregroundMark x1="30738" y1="59951" x2="30738" y2="59951"/>
                        <a14:foregroundMark x1="31557" y1="51942" x2="31557" y2="51942"/>
                        <a14:foregroundMark x1="30738" y1="44175" x2="30738" y2="44175"/>
                        <a14:foregroundMark x1="33197" y1="37621" x2="33197" y2="37621"/>
                        <a14:foregroundMark x1="33197" y1="30340" x2="33197" y2="30340"/>
                        <a14:foregroundMark x1="35246" y1="21845" x2="35246" y2="21845"/>
                        <a14:foregroundMark x1="35246" y1="15291" x2="35246" y2="15291"/>
                        <a14:foregroundMark x1="38934" y1="20631" x2="38934" y2="20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940528" y="1636629"/>
            <a:ext cx="646757" cy="1092066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5941200" y="123729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/>
                </a:solidFill>
              </a:rPr>
              <a:t>こっちから攻める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/>
              <p:cNvSpPr/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4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4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正方形/長方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316" y="4084400"/>
                <a:ext cx="1249188" cy="76944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725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5689600" y="1540178"/>
            <a:ext cx="34544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3954" y="1559385"/>
            <a:ext cx="444218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2578" y="188881"/>
            <a:ext cx="9144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" y="2856090"/>
            <a:ext cx="9144000" cy="40005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29821" y="166303"/>
            <a:ext cx="7761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set.seed(71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dat &lt;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- data.frame(x = </a:t>
            </a:r>
            <a:r>
              <a:rPr lang="ja-JP" altLang="en-US" sz="2400" dirty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rnorm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3000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) %&gt;%  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rowid_to_column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("index"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909733" y="148558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ggplot(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(x))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+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geom_histogram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+</a:t>
            </a:r>
            <a:endParaRPr lang="en-US" altLang="ja-JP" sz="24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24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2400" dirty="0">
                <a:latin typeface="DFPGyoSho-Lt" charset="-128"/>
                <a:ea typeface="DFPGyoSho-Lt" charset="-128"/>
                <a:cs typeface="DFPGyoSho-Lt" charset="-128"/>
              </a:rPr>
              <a:t>coord_flip()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94267" y="168457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ggplot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r>
              <a:rPr lang="en-US" altLang="ja-JP" sz="2400" dirty="0" err="1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en-US" altLang="ja-JP" sz="2400" dirty="0" smtClean="0">
                <a:latin typeface="DFPGyoSho-Lt" charset="-128"/>
                <a:ea typeface="DFPGyoSho-Lt" charset="-128"/>
                <a:cs typeface="DFPGyoSho-Lt" charset="-128"/>
              </a:rPr>
              <a:t>(index</a:t>
            </a:r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, x))+</a:t>
            </a:r>
          </a:p>
          <a:p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   </a:t>
            </a:r>
            <a:r>
              <a:rPr lang="en-US" altLang="ja-JP" sz="2400" dirty="0" err="1">
                <a:latin typeface="DFPGyoSho-Lt" charset="-128"/>
                <a:ea typeface="DFPGyoSho-Lt" charset="-128"/>
                <a:cs typeface="DFPGyoSho-Lt" charset="-128"/>
              </a:rPr>
              <a:t>geom_point</a:t>
            </a:r>
            <a:r>
              <a:rPr lang="en-US" altLang="ja-JP" sz="2400" dirty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ja-JP" altLang="en-US" sz="24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37541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51556" y="383822"/>
            <a:ext cx="5405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確率分布に関わる</a:t>
            </a:r>
            <a:r>
              <a:rPr kumimoji="1" lang="en-US" altLang="ja-JP" sz="3200" dirty="0" smtClean="0"/>
              <a:t>R</a:t>
            </a:r>
            <a:r>
              <a:rPr lang="ja-JP" altLang="en-US" sz="3200" dirty="0" smtClean="0"/>
              <a:t>の関数群</a:t>
            </a:r>
            <a:endParaRPr kumimoji="1" lang="ja-JP" altLang="en-US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355780" y="1072441"/>
            <a:ext cx="4539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d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 smtClean="0">
                <a:latin typeface="+mn-ea"/>
                <a:cs typeface="DFPGyoSho-Lt" charset="-128"/>
              </a:rPr>
              <a:t>第</a:t>
            </a:r>
            <a:r>
              <a:rPr lang="en-US" altLang="ja-JP" sz="3200" dirty="0" smtClean="0">
                <a:latin typeface="+mj-lt"/>
                <a:cs typeface="DFPGyoSho-Lt" charset="-128"/>
              </a:rPr>
              <a:t>1</a:t>
            </a:r>
            <a:r>
              <a:rPr lang="ja-JP" altLang="en-US" sz="3200" dirty="0" smtClean="0">
                <a:latin typeface="+mn-ea"/>
                <a:cs typeface="DFPGyoSho-Lt" charset="-128"/>
              </a:rPr>
              <a:t>引数は</a:t>
            </a:r>
            <a:r>
              <a:rPr lang="en-US" altLang="ja-JP" sz="3200" dirty="0" smtClean="0">
                <a:latin typeface="+mn-ea"/>
                <a:cs typeface="DFPGyoSho-Lt" charset="-128"/>
              </a:rPr>
              <a:t>x</a:t>
            </a:r>
            <a:r>
              <a:rPr lang="ja-JP" altLang="en-US" sz="3200" dirty="0" smtClean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kumimoji="1"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p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引数は</a:t>
            </a:r>
            <a:r>
              <a:rPr lang="en-US" altLang="ja-JP" sz="3200" dirty="0">
                <a:latin typeface="+mn-ea"/>
                <a:cs typeface="DFPGyoSho-Lt" charset="-128"/>
              </a:rPr>
              <a:t>x</a:t>
            </a:r>
            <a:r>
              <a:rPr lang="ja-JP" altLang="en-US" sz="3200" dirty="0">
                <a:latin typeface="+mn-ea"/>
                <a:cs typeface="DFPGyoSho-Lt" charset="-128"/>
              </a:rPr>
              <a:t>座標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は個数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200" dirty="0" smtClean="0">
                <a:solidFill>
                  <a:srgbClr val="7030A0"/>
                </a:solidFill>
                <a:latin typeface="DFPGyoSho-Lt" charset="-128"/>
                <a:ea typeface="DFPGyoSho-Lt" charset="-128"/>
                <a:cs typeface="DFPGyoSho-Lt" charset="-128"/>
              </a:rPr>
              <a:t>q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** (</a:t>
            </a:r>
            <a:r>
              <a:rPr lang="ja-JP" altLang="en-US" sz="3200" dirty="0">
                <a:latin typeface="+mn-ea"/>
                <a:cs typeface="DFPGyoSho-Lt" charset="-128"/>
              </a:rPr>
              <a:t>第</a:t>
            </a:r>
            <a:r>
              <a:rPr lang="en-US" altLang="ja-JP" sz="3200" dirty="0">
                <a:cs typeface="DFPGyoSho-Lt" charset="-128"/>
              </a:rPr>
              <a:t>1</a:t>
            </a:r>
            <a:r>
              <a:rPr lang="ja-JP" altLang="en-US" sz="3200" dirty="0">
                <a:latin typeface="+mn-ea"/>
                <a:cs typeface="DFPGyoSho-Lt" charset="-128"/>
              </a:rPr>
              <a:t>引数</a:t>
            </a:r>
            <a:r>
              <a:rPr lang="ja-JP" altLang="en-US" sz="3200" dirty="0" smtClean="0">
                <a:latin typeface="+mn-ea"/>
                <a:cs typeface="DFPGyoSho-Lt" charset="-128"/>
              </a:rPr>
              <a:t>は割合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99822" y="1072441"/>
            <a:ext cx="26468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確率密度関数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累積確率分布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乱数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確率点</a:t>
            </a:r>
            <a:endParaRPr kumimoji="1" lang="ja-JP" altLang="en-US" sz="3200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4617155" y="3093660"/>
            <a:ext cx="643467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497689" y="332213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確率</a:t>
            </a:r>
            <a:r>
              <a:rPr kumimoji="1" lang="ja-JP" altLang="en-US" sz="2800" smtClean="0"/>
              <a:t>分布の略号</a:t>
            </a:r>
            <a:endParaRPr kumimoji="1" lang="ja-JP" altLang="en-US" sz="2800"/>
          </a:p>
        </p:txBody>
      </p:sp>
      <p:sp>
        <p:nvSpPr>
          <p:cNvPr id="9" name="フリーフォーム 8"/>
          <p:cNvSpPr/>
          <p:nvPr/>
        </p:nvSpPr>
        <p:spPr>
          <a:xfrm>
            <a:off x="4865511" y="3093156"/>
            <a:ext cx="3228622" cy="729620"/>
          </a:xfrm>
          <a:custGeom>
            <a:avLst/>
            <a:gdLst>
              <a:gd name="connsiteX0" fmla="*/ 0 w 2178756"/>
              <a:gd name="connsiteY0" fmla="*/ 0 h 541866"/>
              <a:gd name="connsiteX1" fmla="*/ 417689 w 2178756"/>
              <a:gd name="connsiteY1" fmla="*/ 541866 h 541866"/>
              <a:gd name="connsiteX2" fmla="*/ 2178756 w 2178756"/>
              <a:gd name="connsiteY2" fmla="*/ 541866 h 54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8756" h="541866">
                <a:moveTo>
                  <a:pt x="0" y="0"/>
                </a:moveTo>
                <a:lnTo>
                  <a:pt x="417689" y="541866"/>
                </a:lnTo>
                <a:lnTo>
                  <a:pt x="2178756" y="541866"/>
                </a:ln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10829" y="3857877"/>
            <a:ext cx="26981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正規分布：</a:t>
            </a:r>
            <a:endParaRPr kumimoji="1"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ポアソン分布：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lang="ja-JP" altLang="en-US" sz="2800" dirty="0" smtClean="0"/>
              <a:t>一様分布：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対数正規分布</a:t>
            </a:r>
            <a:r>
              <a:rPr lang="ja-JP" altLang="en-US" sz="2800" dirty="0" smtClean="0"/>
              <a:t>：</a:t>
            </a:r>
            <a:endParaRPr lang="en-US" altLang="ja-JP" sz="2800" dirty="0" smtClean="0"/>
          </a:p>
          <a:p>
            <a:pPr algn="r">
              <a:spcBef>
                <a:spcPts val="600"/>
              </a:spcBef>
            </a:pPr>
            <a:r>
              <a:rPr kumimoji="1" lang="ja-JP" altLang="en-US" sz="2800" dirty="0" smtClean="0"/>
              <a:t>ベータ分布：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7574149" y="3790143"/>
            <a:ext cx="112883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norm</a:t>
            </a: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pois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unif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err="1" smtClean="0">
                <a:latin typeface="DFPGyoSho-Lt" charset="-128"/>
                <a:ea typeface="DFPGyoSho-Lt" charset="-128"/>
                <a:cs typeface="DFPGyoSho-Lt" charset="-128"/>
              </a:rPr>
              <a:t>lnorm</a:t>
            </a:r>
            <a:endParaRPr lang="en-US" altLang="ja-JP" sz="28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beta</a:t>
            </a:r>
            <a:endParaRPr lang="ja-JP" altLang="en-US" sz="28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846776" y="64475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などなど</a:t>
            </a:r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658842" y="1083730"/>
            <a:ext cx="454478" cy="4544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chemeClr val="tx1"/>
                </a:solidFill>
              </a:rPr>
              <a:t>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658842" y="1605942"/>
            <a:ext cx="454478" cy="4544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chemeClr val="tx1"/>
                </a:solidFill>
              </a:rPr>
              <a:t>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666864" y="2143350"/>
            <a:ext cx="454478" cy="4544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chemeClr val="tx1"/>
                </a:solidFill>
              </a:rPr>
              <a:t>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10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/>
              <p:cNvSpPr/>
              <p:nvPr/>
            </p:nvSpPr>
            <p:spPr>
              <a:xfrm>
                <a:off x="1211230" y="2798285"/>
                <a:ext cx="6682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4000" dirty="0" smtClean="0"/>
                  <a:t>確率変数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ja-JP" altLang="en-US" sz="4000" dirty="0" smtClean="0"/>
                  <a:t>は正規分布に従う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" name="正方形/長方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30" y="2798285"/>
                <a:ext cx="6682920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3285" t="-15517" r="-1916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/>
          <p:cNvSpPr txBox="1"/>
          <p:nvPr/>
        </p:nvSpPr>
        <p:spPr>
          <a:xfrm>
            <a:off x="101601" y="66604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【</a:t>
            </a:r>
            <a:r>
              <a:rPr kumimoji="1" lang="ja-JP" altLang="en-US" sz="3600" dirty="0" smtClean="0"/>
              <a:t>今日の目標</a:t>
            </a:r>
            <a:r>
              <a:rPr kumimoji="1" lang="en-US" altLang="ja-JP" sz="3600" dirty="0" smtClean="0"/>
              <a:t>】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52690" y="497189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smtClean="0"/>
              <a:t>を完全に理解する。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503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93C07FB3-FD2D-BA4F-8B01-2C0533B6D6F9}"/>
              </a:ext>
            </a:extLst>
          </p:cNvPr>
          <p:cNvSpPr txBox="1"/>
          <p:nvPr/>
        </p:nvSpPr>
        <p:spPr>
          <a:xfrm>
            <a:off x="1535745" y="2660452"/>
            <a:ext cx="65165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000" dirty="0" err="1"/>
              <a:t>Beginne</a:t>
            </a:r>
            <a:r>
              <a:rPr lang="en-US" altLang="ja-JP" sz="6000" dirty="0" err="1">
                <a:solidFill>
                  <a:srgbClr val="0432FF"/>
                </a:solidFill>
              </a:rPr>
              <a:t>R</a:t>
            </a:r>
            <a:r>
              <a:rPr lang="en-US" altLang="ja-JP" sz="6000" dirty="0"/>
              <a:t> </a:t>
            </a:r>
            <a:r>
              <a:rPr lang="en-US" altLang="ja-JP" sz="6000" dirty="0" smtClean="0"/>
              <a:t>Session</a:t>
            </a:r>
          </a:p>
          <a:p>
            <a:pPr algn="ctr"/>
            <a:r>
              <a:rPr kumimoji="1" lang="en-US" altLang="ja-JP" sz="6000" dirty="0" smtClean="0"/>
              <a:t>- </a:t>
            </a:r>
            <a:r>
              <a:rPr lang="ja-JP" altLang="en-US" sz="6000" dirty="0" smtClean="0"/>
              <a:t>確率の基礎</a:t>
            </a:r>
            <a:r>
              <a:rPr kumimoji="1" lang="en-US" altLang="ja-JP" sz="6000" dirty="0" smtClean="0"/>
              <a:t> - </a:t>
            </a:r>
            <a:endParaRPr kumimoji="1" lang="ja-JP" altLang="en-US" sz="6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08889" y="587702"/>
            <a:ext cx="3042065" cy="23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71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6989" y="763411"/>
            <a:ext cx="7848600" cy="4279900"/>
          </a:xfrm>
          <a:custGeom>
            <a:avLst/>
            <a:gdLst>
              <a:gd name="connsiteX0" fmla="*/ 0 w 7848600"/>
              <a:gd name="connsiteY0" fmla="*/ 0 h 4279900"/>
              <a:gd name="connsiteX1" fmla="*/ 5421489 w 7848600"/>
              <a:gd name="connsiteY1" fmla="*/ 0 h 4279900"/>
              <a:gd name="connsiteX2" fmla="*/ 5421489 w 7848600"/>
              <a:gd name="connsiteY2" fmla="*/ 790222 h 4279900"/>
              <a:gd name="connsiteX3" fmla="*/ 7848600 w 7848600"/>
              <a:gd name="connsiteY3" fmla="*/ 790222 h 4279900"/>
              <a:gd name="connsiteX4" fmla="*/ 7848600 w 7848600"/>
              <a:gd name="connsiteY4" fmla="*/ 4279900 h 4279900"/>
              <a:gd name="connsiteX5" fmla="*/ 0 w 7848600"/>
              <a:gd name="connsiteY5" fmla="*/ 4279900 h 427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8600" h="4279900">
                <a:moveTo>
                  <a:pt x="0" y="0"/>
                </a:moveTo>
                <a:lnTo>
                  <a:pt x="5421489" y="0"/>
                </a:lnTo>
                <a:lnTo>
                  <a:pt x="5421489" y="790222"/>
                </a:lnTo>
                <a:lnTo>
                  <a:pt x="7848600" y="790222"/>
                </a:lnTo>
                <a:lnTo>
                  <a:pt x="7848600" y="4279900"/>
                </a:lnTo>
                <a:lnTo>
                  <a:pt x="0" y="4279900"/>
                </a:lnTo>
                <a:close/>
              </a:path>
            </a:pathLst>
          </a:custGeom>
        </p:spPr>
      </p:pic>
      <p:sp>
        <p:nvSpPr>
          <p:cNvPr id="3" name="正方形/長方形 2"/>
          <p:cNvSpPr/>
          <p:nvPr/>
        </p:nvSpPr>
        <p:spPr>
          <a:xfrm>
            <a:off x="1155700" y="1727200"/>
            <a:ext cx="4477456" cy="790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92962" r="68482" b="948"/>
          <a:stretch/>
        </p:blipFill>
        <p:spPr>
          <a:xfrm>
            <a:off x="1332089" y="4644672"/>
            <a:ext cx="4301067" cy="508000"/>
          </a:xfrm>
          <a:custGeom>
            <a:avLst/>
            <a:gdLst>
              <a:gd name="connsiteX0" fmla="*/ 0 w 4301067"/>
              <a:gd name="connsiteY0" fmla="*/ 0 h 508000"/>
              <a:gd name="connsiteX1" fmla="*/ 4301067 w 4301067"/>
              <a:gd name="connsiteY1" fmla="*/ 0 h 508000"/>
              <a:gd name="connsiteX2" fmla="*/ 4301067 w 4301067"/>
              <a:gd name="connsiteY2" fmla="*/ 508000 h 508000"/>
              <a:gd name="connsiteX3" fmla="*/ 0 w 4301067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1067" h="508000">
                <a:moveTo>
                  <a:pt x="0" y="0"/>
                </a:moveTo>
                <a:lnTo>
                  <a:pt x="4301067" y="0"/>
                </a:lnTo>
                <a:lnTo>
                  <a:pt x="4301067" y="508000"/>
                </a:lnTo>
                <a:lnTo>
                  <a:pt x="0" y="508000"/>
                </a:lnTo>
                <a:close/>
              </a:path>
            </a:pathLst>
          </a:cu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42" b="81042"/>
          <a:stretch/>
        </p:blipFill>
        <p:spPr>
          <a:xfrm>
            <a:off x="517877" y="373944"/>
            <a:ext cx="6989901" cy="1234017"/>
          </a:xfrm>
          <a:custGeom>
            <a:avLst/>
            <a:gdLst>
              <a:gd name="connsiteX0" fmla="*/ 0 w 7848600"/>
              <a:gd name="connsiteY0" fmla="*/ 0 h 4279900"/>
              <a:gd name="connsiteX1" fmla="*/ 5421489 w 7848600"/>
              <a:gd name="connsiteY1" fmla="*/ 0 h 4279900"/>
              <a:gd name="connsiteX2" fmla="*/ 5421489 w 7848600"/>
              <a:gd name="connsiteY2" fmla="*/ 790222 h 4279900"/>
              <a:gd name="connsiteX3" fmla="*/ 7848600 w 7848600"/>
              <a:gd name="connsiteY3" fmla="*/ 790222 h 4279900"/>
              <a:gd name="connsiteX4" fmla="*/ 7848600 w 7848600"/>
              <a:gd name="connsiteY4" fmla="*/ 4279900 h 4279900"/>
              <a:gd name="connsiteX5" fmla="*/ 0 w 7848600"/>
              <a:gd name="connsiteY5" fmla="*/ 4279900 h 427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8600" h="4279900">
                <a:moveTo>
                  <a:pt x="0" y="0"/>
                </a:moveTo>
                <a:lnTo>
                  <a:pt x="5421489" y="0"/>
                </a:lnTo>
                <a:lnTo>
                  <a:pt x="5421489" y="790222"/>
                </a:lnTo>
                <a:lnTo>
                  <a:pt x="7848600" y="790222"/>
                </a:lnTo>
                <a:lnTo>
                  <a:pt x="7848600" y="4279900"/>
                </a:lnTo>
                <a:lnTo>
                  <a:pt x="0" y="4279900"/>
                </a:lnTo>
                <a:close/>
              </a:path>
            </a:pathLst>
          </a:custGeom>
        </p:spPr>
      </p:pic>
      <p:sp>
        <p:nvSpPr>
          <p:cNvPr id="9" name="角丸四角形吹き出し 8"/>
          <p:cNvSpPr/>
          <p:nvPr/>
        </p:nvSpPr>
        <p:spPr>
          <a:xfrm>
            <a:off x="144379" y="5508625"/>
            <a:ext cx="8582526" cy="1196622"/>
          </a:xfrm>
          <a:prstGeom prst="wedgeRoundRectCallout">
            <a:avLst>
              <a:gd name="adj1" fmla="val 54037"/>
              <a:gd name="adj2" fmla="val 4397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もし、わからない事があったら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/>
            </a:r>
            <a:br>
              <a:rPr kumimoji="1" lang="en-US" altLang="ja-JP" sz="2800" dirty="0" smtClean="0">
                <a:solidFill>
                  <a:schemeClr val="tx1"/>
                </a:solidFill>
              </a:rPr>
            </a:br>
            <a:r>
              <a:rPr kumimoji="1" lang="ja-JP" altLang="en-US" sz="2800" dirty="0" smtClean="0">
                <a:solidFill>
                  <a:schemeClr val="tx1"/>
                </a:solidFill>
              </a:rPr>
              <a:t>完全に理解しているヒトにドンドン聞いてみよう！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614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="" xmlns:a16="http://schemas.microsoft.com/office/drawing/2014/main" id="{F40F07CA-38A3-EB43-86BF-A4786381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29928" flipV="1">
            <a:off x="7477230" y="2637417"/>
            <a:ext cx="1282713" cy="14419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1F61454A-CB68-F849-BF53-57A9ADE4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591419" y="3717495"/>
            <a:ext cx="1282713" cy="1441946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B363362-8E8A-2A4E-A701-372360303F8E}"/>
              </a:ext>
            </a:extLst>
          </p:cNvPr>
          <p:cNvSpPr/>
          <p:nvPr/>
        </p:nvSpPr>
        <p:spPr>
          <a:xfrm rot="6986809">
            <a:off x="708178" y="2511722"/>
            <a:ext cx="2097070" cy="16757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772" name="Picture 4" descr="「懐中電灯 イラスト」の画像検索結果">
            <a:extLst>
              <a:ext uri="{FF2B5EF4-FFF2-40B4-BE49-F238E27FC236}">
                <a16:creationId xmlns="" xmlns:a16="http://schemas.microsoft.com/office/drawing/2014/main" id="{BF6CFD27-6827-6848-B647-D56E826E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86" r="100000">
                        <a14:foregroundMark x1="52539" y1="43936" x2="52539" y2="43936"/>
                        <a14:foregroundMark x1="48145" y1="51915" x2="48145" y2="51915"/>
                        <a14:foregroundMark x1="47070" y1="49894" x2="47070" y2="49894"/>
                        <a14:foregroundMark x1="58008" y1="31277" x2="58008" y2="31277"/>
                        <a14:foregroundMark x1="46094" y1="47766" x2="46094" y2="47766"/>
                        <a14:foregroundMark x1="47266" y1="47660" x2="47266" y2="47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17034">
            <a:off x="2052223" y="3270838"/>
            <a:ext cx="1493212" cy="13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円/楕円 10">
            <a:extLst>
              <a:ext uri="{FF2B5EF4-FFF2-40B4-BE49-F238E27FC236}">
                <a16:creationId xmlns="" xmlns:a16="http://schemas.microsoft.com/office/drawing/2014/main" id="{C22B5B15-E2B9-6C4C-8C7A-EDF8F2742A49}"/>
              </a:ext>
            </a:extLst>
          </p:cNvPr>
          <p:cNvSpPr/>
          <p:nvPr/>
        </p:nvSpPr>
        <p:spPr>
          <a:xfrm rot="10507524">
            <a:off x="4745482" y="4373169"/>
            <a:ext cx="4138254" cy="154914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794" name="Picture 2" descr="「電灯　イラスト」の画像検索結果">
            <a:extLst>
              <a:ext uri="{FF2B5EF4-FFF2-40B4-BE49-F238E27FC236}">
                <a16:creationId xmlns="" xmlns:a16="http://schemas.microsoft.com/office/drawing/2014/main" id="{B93A1CAA-8A7D-BA4B-B269-209E1310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18" y="-262454"/>
            <a:ext cx="1173182" cy="21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2F684AFB-B401-7E4F-B864-9FFC80718BD6}"/>
              </a:ext>
            </a:extLst>
          </p:cNvPr>
          <p:cNvSpPr/>
          <p:nvPr/>
        </p:nvSpPr>
        <p:spPr>
          <a:xfrm rot="5400000">
            <a:off x="3599766" y="3527323"/>
            <a:ext cx="1923812" cy="93673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="" xmlns:a16="http://schemas.microsoft.com/office/drawing/2014/main" id="{389BA94B-013F-7845-83BE-96903DBD53AB}"/>
              </a:ext>
            </a:extLst>
          </p:cNvPr>
          <p:cNvSpPr txBox="1"/>
          <p:nvPr/>
        </p:nvSpPr>
        <p:spPr>
          <a:xfrm>
            <a:off x="908564" y="5887666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Before</a:t>
            </a:r>
            <a:endParaRPr kumimoji="1" lang="ja-JP" altLang="en-US" sz="4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9A48523B-8D53-0549-A259-9D69329B3B66}"/>
              </a:ext>
            </a:extLst>
          </p:cNvPr>
          <p:cNvSpPr txBox="1"/>
          <p:nvPr/>
        </p:nvSpPr>
        <p:spPr>
          <a:xfrm>
            <a:off x="6015549" y="5932093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After</a:t>
            </a:r>
            <a:endParaRPr kumimoji="1" lang="ja-JP" altLang="en-US" sz="4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2D99F0F5-1F71-5C48-B682-257B05279FA7}"/>
              </a:ext>
            </a:extLst>
          </p:cNvPr>
          <p:cNvSpPr txBox="1"/>
          <p:nvPr/>
        </p:nvSpPr>
        <p:spPr>
          <a:xfrm>
            <a:off x="274416" y="468394"/>
            <a:ext cx="4830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err="1"/>
              <a:t>Beginne</a:t>
            </a:r>
            <a:r>
              <a:rPr lang="en-US" altLang="ja-JP" sz="4400" dirty="0" err="1">
                <a:solidFill>
                  <a:srgbClr val="0432FF"/>
                </a:solidFill>
              </a:rPr>
              <a:t>R</a:t>
            </a:r>
            <a:r>
              <a:rPr lang="en-US" altLang="ja-JP" sz="4400" dirty="0"/>
              <a:t> Session</a:t>
            </a:r>
            <a:endParaRPr kumimoji="1" lang="ja-JP" altLang="en-US" sz="4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="" xmlns:a16="http://schemas.microsoft.com/office/drawing/2014/main" id="{31DCA4F2-3BD5-3744-8349-B0033A9F6658}"/>
              </a:ext>
            </a:extLst>
          </p:cNvPr>
          <p:cNvSpPr txBox="1"/>
          <p:nvPr/>
        </p:nvSpPr>
        <p:spPr>
          <a:xfrm>
            <a:off x="1246432" y="5181188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6B1F71EE-9249-0648-8843-0EB887F9D0AE}"/>
              </a:ext>
            </a:extLst>
          </p:cNvPr>
          <p:cNvSpPr txBox="1"/>
          <p:nvPr/>
        </p:nvSpPr>
        <p:spPr>
          <a:xfrm>
            <a:off x="6157276" y="5127405"/>
            <a:ext cx="121219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フリーフォーム 1">
            <a:extLst>
              <a:ext uri="{FF2B5EF4-FFF2-40B4-BE49-F238E27FC236}">
                <a16:creationId xmlns="" xmlns:a16="http://schemas.microsoft.com/office/drawing/2014/main" id="{612369D1-B218-3D41-A9A3-1F28DA010459}"/>
              </a:ext>
            </a:extLst>
          </p:cNvPr>
          <p:cNvSpPr/>
          <p:nvPr/>
        </p:nvSpPr>
        <p:spPr>
          <a:xfrm>
            <a:off x="7747411" y="-120399"/>
            <a:ext cx="266751" cy="3235388"/>
          </a:xfrm>
          <a:custGeom>
            <a:avLst/>
            <a:gdLst>
              <a:gd name="connsiteX0" fmla="*/ 174193 w 266751"/>
              <a:gd name="connsiteY0" fmla="*/ 8931 h 2109036"/>
              <a:gd name="connsiteX1" fmla="*/ 113903 w 266751"/>
              <a:gd name="connsiteY1" fmla="*/ 89318 h 2109036"/>
              <a:gd name="connsiteX2" fmla="*/ 3371 w 266751"/>
              <a:gd name="connsiteY2" fmla="*/ 652025 h 2109036"/>
              <a:gd name="connsiteX3" fmla="*/ 254580 w 266751"/>
              <a:gd name="connsiteY3" fmla="*/ 1214733 h 2109036"/>
              <a:gd name="connsiteX4" fmla="*/ 204338 w 266751"/>
              <a:gd name="connsiteY4" fmla="*/ 2109036 h 210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51" h="2109036">
                <a:moveTo>
                  <a:pt x="174193" y="8931"/>
                </a:moveTo>
                <a:cubicBezTo>
                  <a:pt x="158283" y="-4467"/>
                  <a:pt x="142373" y="-17864"/>
                  <a:pt x="113903" y="89318"/>
                </a:cubicBezTo>
                <a:cubicBezTo>
                  <a:pt x="85433" y="196500"/>
                  <a:pt x="-20075" y="464456"/>
                  <a:pt x="3371" y="652025"/>
                </a:cubicBezTo>
                <a:cubicBezTo>
                  <a:pt x="26817" y="839594"/>
                  <a:pt x="221086" y="971898"/>
                  <a:pt x="254580" y="1214733"/>
                </a:cubicBezTo>
                <a:cubicBezTo>
                  <a:pt x="288075" y="1457568"/>
                  <a:pt x="246206" y="1783302"/>
                  <a:pt x="204338" y="2109036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4E068DC3-74F9-0A49-B893-A373A5DB739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027" y="2173420"/>
            <a:ext cx="2612945" cy="320782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="" xmlns:a16="http://schemas.microsoft.com/office/drawing/2014/main" id="{D71D5AA8-89AB-3745-95AB-3A3C62979A7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7842" y="2013055"/>
            <a:ext cx="2612945" cy="32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193485" y="4097435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2F541CCD-F0D8-414C-B18E-D09C78F8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40" y="2310652"/>
            <a:ext cx="1729923" cy="2123768"/>
          </a:xfrm>
          <a:prstGeom prst="rect">
            <a:avLst/>
          </a:prstGeom>
        </p:spPr>
      </p:pic>
      <p:grpSp>
        <p:nvGrpSpPr>
          <p:cNvPr id="3" name="図形グループ 2"/>
          <p:cNvGrpSpPr/>
          <p:nvPr/>
        </p:nvGrpSpPr>
        <p:grpSpPr>
          <a:xfrm>
            <a:off x="2606067" y="837548"/>
            <a:ext cx="2747166" cy="3596872"/>
            <a:chOff x="2606067" y="1206260"/>
            <a:chExt cx="2747166" cy="3596872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87" b="98934" l="10000" r="94651">
                          <a14:foregroundMark x1="15233" y1="77176" x2="15233" y2="77176"/>
                          <a14:foregroundMark x1="87674" y1="80018" x2="87674" y2="80018"/>
                          <a14:foregroundMark x1="28605" y1="42362" x2="28605" y2="4236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67" y="1206260"/>
              <a:ext cx="2747166" cy="359687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9797" y="2950916"/>
              <a:ext cx="578149" cy="709774"/>
            </a:xfrm>
            <a:prstGeom prst="rect">
              <a:avLst/>
            </a:prstGeom>
          </p:spPr>
        </p:pic>
      </p:grpSp>
      <p:grpSp>
        <p:nvGrpSpPr>
          <p:cNvPr id="4" name="図形グループ 3"/>
          <p:cNvGrpSpPr/>
          <p:nvPr/>
        </p:nvGrpSpPr>
        <p:grpSpPr>
          <a:xfrm>
            <a:off x="5795390" y="837548"/>
            <a:ext cx="3368620" cy="3596872"/>
            <a:chOff x="5795390" y="1203154"/>
            <a:chExt cx="3368620" cy="3596872"/>
          </a:xfrm>
        </p:grpSpPr>
        <p:pic>
          <p:nvPicPr>
            <p:cNvPr id="7" name="図 6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95390" y="3872548"/>
              <a:ext cx="578149" cy="709774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539" y="2314607"/>
              <a:ext cx="1846701" cy="2417891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775" y="2778222"/>
              <a:ext cx="1501500" cy="196591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7615" y="3458281"/>
              <a:ext cx="978870" cy="120172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63" b="97780" l="5814" r="96047">
                          <a14:foregroundMark x1="24651" y1="36679" x2="24651" y2="36679"/>
                          <a14:foregroundMark x1="35349" y1="61279" x2="35349" y2="61279"/>
                          <a14:foregroundMark x1="57907" y1="60036" x2="57907" y2="6003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844" y="1203154"/>
              <a:ext cx="2747166" cy="3596872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2976117" y="4069226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smtClean="0">
                <a:latin typeface="uzura_font" panose="02000609000000000000" pitchFamily="49" charset="-128"/>
                <a:ea typeface="uzura_font" panose="02000609000000000000" pitchFamily="49" charset="-128"/>
              </a:rPr>
              <a:t>Advanced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5868706" y="4097435"/>
            <a:ext cx="3142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Hoxo_m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82060" y="4852218"/>
            <a:ext cx="8596302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46591" y="5195060"/>
            <a:ext cx="66976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If I have seen further it is by standing on the </a:t>
            </a:r>
            <a:r>
              <a:rPr lang="en-US" altLang="ja-JP" sz="2800" dirty="0" smtClean="0"/>
              <a:t>shoulders </a:t>
            </a:r>
            <a:r>
              <a:rPr lang="en-US" altLang="ja-JP" sz="2800" dirty="0"/>
              <a:t>of Giants.</a:t>
            </a:r>
            <a:endParaRPr lang="ja-JP" altLang="en-US" sz="2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547023" y="6157764"/>
            <a:ext cx="3074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mtClean="0"/>
              <a:t>-- Sir </a:t>
            </a:r>
            <a:r>
              <a:rPr lang="en-US" altLang="ja-JP" sz="2000"/>
              <a:t>Isaac </a:t>
            </a:r>
            <a:r>
              <a:rPr lang="en-US" altLang="ja-JP" sz="2000" smtClean="0"/>
              <a:t>Newton, 1676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4616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820711" y="2333294"/>
            <a:ext cx="17892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500" dirty="0"/>
              <a:t>😸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074695" y="2333294"/>
            <a:ext cx="28777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0" smtClean="0">
                <a:latin typeface="DFPGyoSho-Lt" charset="-128"/>
                <a:ea typeface="DFPGyoSho-Lt" charset="-128"/>
                <a:cs typeface="DFPGyoSho-Lt" charset="-128"/>
              </a:rPr>
              <a:t>enjoy!</a:t>
            </a:r>
            <a:endParaRPr kumimoji="1" lang="ja-JP" altLang="en-US" sz="80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9454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357257" y="696686"/>
            <a:ext cx="231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bar </a:t>
            </a:r>
            <a:r>
              <a:rPr kumimoji="1" lang="en-US" altLang="ja-JP" sz="3600" dirty="0" err="1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dradra</a:t>
            </a:r>
            <a:endParaRPr kumimoji="1" lang="ja-JP" altLang="en-US" sz="36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21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758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745068" y="33866"/>
                <a:ext cx="79360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標本空間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上</a:t>
                </a:r>
                <a:r>
                  <a:rPr lang="ja-JP" altLang="en-US" sz="3200" dirty="0" smtClean="0"/>
                  <a:t>の</a:t>
                </a:r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事象族</a:t>
                </a:r>
                <a14:m>
                  <m:oMath xmlns:m="http://schemas.openxmlformats.org/officeDocument/2006/math">
                    <m:r>
                      <a:rPr lang="en-US" altLang="ja-JP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から区間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3200" dirty="0"/>
                  <a:t>への写像と</a:t>
                </a:r>
                <a:r>
                  <a:rPr lang="ja-JP" altLang="en-US" sz="3200" dirty="0" smtClean="0"/>
                  <a:t>して確率測度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を定義することで、</a:t>
                </a:r>
                <a:endParaRPr lang="en-US" altLang="ja-JP" sz="3200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上の</a:t>
                </a:r>
                <a:r>
                  <a:rPr lang="ja-JP" altLang="en-US" sz="32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に対応する確率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を得る。</a:t>
                </a:r>
                <a:endParaRPr lang="en-US" altLang="ja-JP" sz="3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8" y="33866"/>
                <a:ext cx="7936089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920" t="-5058" b="-120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745066" y="3820055"/>
                <a:ext cx="8048978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から区間</a:t>
                </a:r>
                <a14:m>
                  <m:oMath xmlns:m="http://schemas.openxmlformats.org/officeDocument/2006/math"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への写像として、</a:t>
                </a:r>
                <a:endParaRPr lang="en-US" altLang="ja-JP" sz="3200" dirty="0" smtClean="0">
                  <a:solidFill>
                    <a:schemeClr val="tx1"/>
                  </a:solidFill>
                </a:endParaRPr>
              </a:p>
              <a:p>
                <a:r>
                  <a:rPr lang="ja-JP" altLang="en-US" sz="3200" dirty="0" smtClean="0">
                    <a:solidFill>
                      <a:schemeClr val="tx1"/>
                    </a:solidFill>
                  </a:rPr>
                  <a:t>確率</a:t>
                </a:r>
                <a:r>
                  <a:rPr lang="ja-JP" altLang="en-US" sz="3200" dirty="0">
                    <a:solidFill>
                      <a:schemeClr val="tx1"/>
                    </a:solidFill>
                  </a:rPr>
                  <a:t>分布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r>
                      <a:rPr lang="en-US" altLang="ja-JP" sz="32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32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  <m:r>
                      <a:rPr lang="en-US" altLang="ja-JP" sz="32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を定義することで、</a:t>
                </a:r>
                <a:r>
                  <a:rPr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ja-JP" sz="3200" dirty="0" smtClean="0">
                    <a:solidFill>
                      <a:schemeClr val="tx1"/>
                    </a:solidFill>
                  </a:rPr>
                </a:br>
                <a:r>
                  <a:rPr lang="ja-JP" altLang="en-US" sz="3200" dirty="0" smtClean="0">
                    <a:solidFill>
                      <a:schemeClr val="tx1"/>
                    </a:solidFill>
                  </a:rPr>
                  <a:t>空間</a:t>
                </a:r>
                <a14:m>
                  <m:oMath xmlns:m="http://schemas.openxmlformats.org/officeDocument/2006/math">
                    <m:r>
                      <a:rPr lang="en-US" altLang="ja-JP" sz="32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ja-JP" sz="32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が確率空間と</a:t>
                </a:r>
                <a:r>
                  <a:rPr lang="ja-JP" altLang="en-US" sz="3200" dirty="0">
                    <a:solidFill>
                      <a:schemeClr val="tx1"/>
                    </a:solidFill>
                  </a:rPr>
                  <a:t>して</a:t>
                </a:r>
                <a:r>
                  <a:rPr lang="ja-JP" altLang="en-US" sz="3200" dirty="0" smtClean="0">
                    <a:solidFill>
                      <a:schemeClr val="tx1"/>
                    </a:solidFill>
                  </a:rPr>
                  <a:t>振る舞える。</a:t>
                </a:r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" y="3820055"/>
                <a:ext cx="8048978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893" t="-5058" r="-6889" b="-120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745066" y="1957799"/>
                <a:ext cx="79360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から実数空間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への写像を、</a:t>
                </a:r>
                <a:r>
                  <a:rPr kumimoji="1"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kumimoji="1" lang="en-US" altLang="ja-JP" sz="3200" dirty="0" smtClean="0">
                    <a:solidFill>
                      <a:schemeClr val="tx1"/>
                    </a:solidFill>
                  </a:rPr>
                </a:br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確率変数</a:t>
                </a:r>
                <a14:m>
                  <m:oMath xmlns:m="http://schemas.openxmlformats.org/officeDocument/2006/math">
                    <m:r>
                      <a:rPr lang="en-US" altLang="ja-JP" sz="32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r>
                  <a:rPr lang="ja-JP" altLang="en-US" sz="3200" dirty="0" smtClean="0"/>
                  <a:t>として</a:t>
                </a:r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定義すること</a:t>
                </a:r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で、</a:t>
                </a:r>
                <a:r>
                  <a:rPr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ja-JP" sz="3200" dirty="0" smtClean="0">
                    <a:solidFill>
                      <a:schemeClr val="tx1"/>
                    </a:solidFill>
                  </a:rPr>
                </a:br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その逆により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上に適切な事象族</a:t>
                </a:r>
                <a14:m>
                  <m:oMath xmlns:m="http://schemas.openxmlformats.org/officeDocument/2006/math">
                    <m:r>
                      <a:rPr lang="en-US" altLang="ja-JP" sz="32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を得る。</a:t>
                </a:r>
                <a:endParaRPr lang="en-US" altLang="ja-JP" sz="3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" y="1957799"/>
                <a:ext cx="7936089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920" t="-5039" r="-7066" b="-116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/>
              <p:cNvSpPr/>
              <p:nvPr/>
            </p:nvSpPr>
            <p:spPr>
              <a:xfrm>
                <a:off x="745066" y="5648444"/>
                <a:ext cx="864729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3200" dirty="0" smtClean="0"/>
                  <a:t>これにより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の実現値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に対応する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を、</a:t>
                </a:r>
                <a:r>
                  <a:rPr lang="en-US" altLang="ja-JP" sz="3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ja-JP" sz="3200" dirty="0" smtClean="0">
                    <a:solidFill>
                      <a:schemeClr val="tx1"/>
                    </a:solidFill>
                  </a:rPr>
                </a:br>
                <a:r>
                  <a:rPr lang="ja-JP" altLang="en-US" sz="3200" dirty="0" smtClean="0">
                    <a:solidFill>
                      <a:schemeClr val="tx1"/>
                    </a:solidFill>
                  </a:rPr>
                  <a:t>確率空間</a:t>
                </a:r>
                <a14:m>
                  <m:oMath xmlns:m="http://schemas.openxmlformats.org/officeDocument/2006/math">
                    <m:r>
                      <a:rPr lang="en-US" altLang="ja-JP" sz="320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ja-JP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ja-JP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ja-JP" altLang="en-US" sz="3200" dirty="0" smtClean="0">
                    <a:solidFill>
                      <a:schemeClr val="tx1"/>
                    </a:solidFill>
                  </a:rPr>
                  <a:t>上で求める事が可能となる。</a:t>
                </a:r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" y="5648444"/>
                <a:ext cx="8647290" cy="1077218"/>
              </a:xfrm>
              <a:prstGeom prst="rect">
                <a:avLst/>
              </a:prstGeom>
              <a:blipFill rotWithShape="0">
                <a:blip r:embed="rId5"/>
                <a:stretch>
                  <a:fillRect l="-1762" t="-7386" r="-846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0" y="495530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DFPKyoKaSho-W3" charset="-128"/>
                <a:ea typeface="DFPKyoKaSho-W3" charset="-128"/>
                <a:cs typeface="DFPKyoKaSho-W3" charset="-128"/>
              </a:rPr>
              <a:t>[</a:t>
            </a:r>
            <a:r>
              <a:rPr kumimoji="1" lang="en-US" altLang="ja-JP" sz="3200" smtClean="0">
                <a:latin typeface="DFPKyoKaSho-W3" charset="-128"/>
                <a:ea typeface="DFPKyoKaSho-W3" charset="-128"/>
                <a:cs typeface="DFPKyoKaSho-W3" charset="-128"/>
              </a:rPr>
              <a:t>1]</a:t>
            </a:r>
            <a:endParaRPr kumimoji="1" lang="ja-JP" altLang="en-US" sz="3200" dirty="0">
              <a:latin typeface="DFPKyoKaSho-W3" charset="-128"/>
              <a:ea typeface="DFPKyoKaSho-W3" charset="-128"/>
              <a:cs typeface="DFPKyoKaSho-W3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1" y="2419403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DFPKyoKaSho-W3" charset="-128"/>
                <a:ea typeface="DFPKyoKaSho-W3" charset="-128"/>
                <a:cs typeface="DFPKyoKaSho-W3" charset="-128"/>
              </a:rPr>
              <a:t>[2]</a:t>
            </a:r>
            <a:endParaRPr kumimoji="1" lang="ja-JP" altLang="en-US" sz="3200" dirty="0">
              <a:latin typeface="DFPKyoKaSho-W3" charset="-128"/>
              <a:ea typeface="DFPKyoKaSho-W3" charset="-128"/>
              <a:cs typeface="DFPKyoKaSho-W3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454" y="4281782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mtClean="0">
                <a:latin typeface="DFPKyoKaSho-W3" charset="-128"/>
                <a:ea typeface="DFPKyoKaSho-W3" charset="-128"/>
                <a:cs typeface="DFPKyoKaSho-W3" charset="-128"/>
              </a:rPr>
              <a:t>[3]</a:t>
            </a:r>
            <a:endParaRPr kumimoji="1" lang="ja-JP" altLang="en-US" sz="3200" dirty="0">
              <a:latin typeface="DFPKyoKaSho-W3" charset="-128"/>
              <a:ea typeface="DFPKyoKaSho-W3" charset="-128"/>
              <a:cs typeface="DFPKyoKaSho-W3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5454" y="5840361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DFPKyoKaSho-W3" charset="-128"/>
                <a:ea typeface="DFPKyoKaSho-W3" charset="-128"/>
                <a:cs typeface="DFPKyoKaSho-W3" charset="-128"/>
              </a:rPr>
              <a:t>[4]</a:t>
            </a:r>
            <a:endParaRPr kumimoji="1" lang="ja-JP" altLang="en-US" sz="3200" dirty="0">
              <a:latin typeface="DFPKyoKaSho-W3" charset="-128"/>
              <a:ea typeface="DFPKyoKaSho-W3" charset="-128"/>
              <a:cs typeface="DFPKyoKaSho-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349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/>
        </p:nvSpPr>
        <p:spPr>
          <a:xfrm>
            <a:off x="262432" y="2402961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1211228" y="2509114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1396225" y="2492332"/>
                <a:ext cx="12956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25" y="2492332"/>
                <a:ext cx="1295611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9390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350256" y="312657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へのへのもへサイコロ</a:t>
            </a:r>
            <a:endParaRPr kumimoji="1" lang="ja-JP" altLang="en-US" sz="4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11" y="0"/>
            <a:ext cx="1691608" cy="1711556"/>
          </a:xfrm>
          <a:prstGeom prst="rect">
            <a:avLst/>
          </a:prstGeom>
        </p:spPr>
      </p:pic>
      <p:sp>
        <p:nvSpPr>
          <p:cNvPr id="9" name="円/楕円 8"/>
          <p:cNvSpPr/>
          <p:nvPr/>
        </p:nvSpPr>
        <p:spPr>
          <a:xfrm>
            <a:off x="4760954" y="2346946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弧 10"/>
          <p:cNvSpPr/>
          <p:nvPr/>
        </p:nvSpPr>
        <p:spPr>
          <a:xfrm>
            <a:off x="2072469" y="1962286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771108" y="1509761"/>
                <a:ext cx="58990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b="0" i="0" smtClean="0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08" y="1509761"/>
                <a:ext cx="589905" cy="7386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620858" y="1518272"/>
                <a:ext cx="55463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58" y="1518272"/>
                <a:ext cx="554639" cy="7386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3354232" y="1363091"/>
                <a:ext cx="203754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000" b="0" i="0" smtClean="0">
                          <a:latin typeface="Cambria Math" charset="0"/>
                        </a:rPr>
                        <m:t>X</m:t>
                      </m:r>
                      <m:r>
                        <a:rPr lang="en-US" altLang="ja-JP" sz="4000" b="0" i="0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b="0" i="0" smtClean="0">
                          <a:latin typeface="Cambria Math" charset="0"/>
                        </a:rPr>
                        <m:t>Ω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232" y="1363091"/>
                <a:ext cx="2037545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6620858" y="2468726"/>
                <a:ext cx="4609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58" y="2468726"/>
                <a:ext cx="4609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068497" y="2987992"/>
                <a:ext cx="1701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∈1,2,…,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97" y="2987992"/>
                <a:ext cx="170142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214" r="-2500"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1424210" y="3115295"/>
                <a:ext cx="1701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∈1,2,…,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210" y="3115295"/>
                <a:ext cx="170142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226" r="-2867"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円/楕円 51"/>
          <p:cNvSpPr/>
          <p:nvPr/>
        </p:nvSpPr>
        <p:spPr>
          <a:xfrm>
            <a:off x="262432" y="5536604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1211228" y="5642757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1396225" y="5625975"/>
                <a:ext cx="12956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25" y="5625975"/>
                <a:ext cx="1295611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9390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円/楕円 54"/>
          <p:cNvSpPr/>
          <p:nvPr/>
        </p:nvSpPr>
        <p:spPr>
          <a:xfrm>
            <a:off x="4760954" y="5480589"/>
            <a:ext cx="4197161" cy="11164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弧 55"/>
          <p:cNvSpPr/>
          <p:nvPr/>
        </p:nvSpPr>
        <p:spPr>
          <a:xfrm>
            <a:off x="2072469" y="5095929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1771108" y="4643404"/>
                <a:ext cx="58990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b="0" i="0" smtClean="0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08" y="4643404"/>
                <a:ext cx="589905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6620858" y="4651915"/>
                <a:ext cx="55463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58" y="4651915"/>
                <a:ext cx="554639" cy="73866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3354232" y="4496734"/>
                <a:ext cx="203754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000" b="0" i="0" smtClean="0">
                          <a:latin typeface="Cambria Math" charset="0"/>
                        </a:rPr>
                        <m:t>X</m:t>
                      </m:r>
                      <m:r>
                        <a:rPr lang="en-US" altLang="ja-JP" sz="4000" b="0" i="0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b="0" i="0" smtClean="0">
                          <a:latin typeface="Cambria Math" charset="0"/>
                        </a:rPr>
                        <m:t>Ω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232" y="4496734"/>
                <a:ext cx="2037545" cy="61555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6620858" y="5602369"/>
                <a:ext cx="4609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58" y="5602369"/>
                <a:ext cx="460960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6068497" y="6121635"/>
                <a:ext cx="17291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∈1,2,…,∞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97" y="6121635"/>
                <a:ext cx="1729191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169" r="-1761"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1424210" y="6248938"/>
                <a:ext cx="17291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𝑖</m:t>
                      </m:r>
                      <m:r>
                        <a:rPr kumimoji="1"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∈1,2,…,</m:t>
                      </m:r>
                      <m:r>
                        <a:rPr lang="ja-JP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210" y="6248938"/>
                <a:ext cx="172919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180" r="-1767"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右矢印 62"/>
          <p:cNvSpPr/>
          <p:nvPr/>
        </p:nvSpPr>
        <p:spPr>
          <a:xfrm rot="5400000">
            <a:off x="4214235" y="2653195"/>
            <a:ext cx="916679" cy="24529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13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273475"/>
            <a:ext cx="2137975" cy="2232181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2298514" y="2130561"/>
            <a:ext cx="1762825" cy="2409464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8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1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テキスト ボックス 32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20297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円/楕円 23"/>
          <p:cNvSpPr/>
          <p:nvPr/>
        </p:nvSpPr>
        <p:spPr>
          <a:xfrm>
            <a:off x="671718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1205427" y="1648081"/>
            <a:ext cx="1613049" cy="6253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30506" y="271263"/>
            <a:ext cx="8516038" cy="2445744"/>
          </a:xfrm>
          <a:prstGeom prst="round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202406" y="1553623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/>
          <p:cNvSpPr/>
          <p:nvPr/>
        </p:nvSpPr>
        <p:spPr>
          <a:xfrm>
            <a:off x="2237338" y="1112948"/>
            <a:ext cx="4601072" cy="1751682"/>
          </a:xfrm>
          <a:prstGeom prst="arc">
            <a:avLst>
              <a:gd name="adj1" fmla="val 11171590"/>
              <a:gd name="adj2" fmla="val 21291507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74" y="1742567"/>
                <a:ext cx="187487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kumimoji="1" lang="en-US" altLang="ja-JP" sz="2400" dirty="0" smtClean="0"/>
                  <a:t> (</a:t>
                </a:r>
                <a:r>
                  <a:rPr kumimoji="1" lang="ja-JP" altLang="en-US" sz="2400" dirty="0" smtClean="0"/>
                  <a:t>標本空間</a:t>
                </a:r>
                <a:r>
                  <a:rPr kumimoji="1" lang="en-US" altLang="ja-JP" sz="2400" dirty="0" smtClean="0"/>
                  <a:t>)</a:t>
                </a:r>
                <a:endParaRPr kumimoji="1" lang="ja-JP" altLang="en-US" sz="36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38" y="655051"/>
                <a:ext cx="1835439" cy="541238"/>
              </a:xfrm>
              <a:prstGeom prst="rect">
                <a:avLst/>
              </a:prstGeom>
              <a:blipFill rotWithShape="0">
                <a:blip r:embed="rId3"/>
                <a:stretch>
                  <a:fillRect r="-9635" b="-280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ja-JP" altLang="en-US" sz="2400" dirty="0" smtClean="0"/>
                  <a:t>空間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61" y="821736"/>
                <a:ext cx="12327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881" t="-26667" r="-13861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ja-JP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1713979"/>
                <a:ext cx="377539" cy="4935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 smtClean="0"/>
                  <a:t>事象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charset="0"/>
                      </a:rPr>
                      <m:t>𝐴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24" y="1631299"/>
                <a:ext cx="116653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471" t="-2083" b="-27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/>
          <p:cNvSpPr/>
          <p:nvPr/>
        </p:nvSpPr>
        <p:spPr>
          <a:xfrm>
            <a:off x="2739897" y="4249600"/>
            <a:ext cx="3272009" cy="8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00617" y="38428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確率変数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645855" y="2273475"/>
            <a:ext cx="2137975" cy="2232181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4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40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ja-JP" altLang="en-US" sz="44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4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577" y="3102065"/>
                <a:ext cx="3138423" cy="7694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5744387" y="38115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確率分布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正方形/長方形 63"/>
              <p:cNvSpPr/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ja-JP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∋</m:t>
                          </m:r>
                          <m:r>
                            <a:rPr lang="en-US" altLang="ja-JP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e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ja-JP" sz="4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4000" b="0" i="1" smtClean="0">
                                  <a:latin typeface="Cambria Math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ja-JP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4" name="正方形/長方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28" y="5839548"/>
                <a:ext cx="7273914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矢印コネクタ 25"/>
          <p:cNvCxnSpPr/>
          <p:nvPr/>
        </p:nvCxnSpPr>
        <p:spPr>
          <a:xfrm>
            <a:off x="2298514" y="2130561"/>
            <a:ext cx="1762825" cy="2409464"/>
          </a:xfrm>
          <a:prstGeom prst="straightConnector1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82" y="4380887"/>
                <a:ext cx="344260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/>
          <p:cNvSpPr txBox="1"/>
          <p:nvPr/>
        </p:nvSpPr>
        <p:spPr>
          <a:xfrm>
            <a:off x="4345141" y="46153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実現値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889614" y="64502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</a:t>
            </a:r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46440" y="56443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確率分布</a:t>
            </a:r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613576" y="64502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実現値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665483" y="5610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確率変数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456361" y="6450218"/>
            <a:ext cx="7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事象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0" i="1" smtClean="0">
                        <a:latin typeface="Cambria Math" charset="0"/>
                      </a:rPr>
                      <m:t>𝑋</m:t>
                    </m:r>
                    <m:r>
                      <a:rPr lang="en-US" altLang="ja-JP" sz="4000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4000" b="0" i="0" smtClean="0">
                        <a:latin typeface="Cambria Math" charset="0"/>
                      </a:rPr>
                      <m:t>Ω</m:t>
                    </m:r>
                    <m:r>
                      <a:rPr lang="ja-JP" altLang="en-US" sz="40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altLang="ja-JP" sz="4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40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4000" dirty="0"/>
                  <a:t> </a:t>
                </a:r>
                <a:endParaRPr lang="ja-JP" altLang="en-US" sz="4000" dirty="0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76" y="3244774"/>
                <a:ext cx="2334293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6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</m:oMath>
                </a14:m>
                <a:r>
                  <a:rPr lang="en-US" altLang="ja-JP" sz="2400" dirty="0" smtClean="0"/>
                  <a:t> (</a:t>
                </a:r>
                <a:r>
                  <a:rPr lang="ja-JP" altLang="en-US" sz="2400" dirty="0" smtClean="0"/>
                  <a:t>実数空間</a:t>
                </a:r>
                <a:r>
                  <a:rPr lang="en-US" altLang="ja-JP" sz="2400" dirty="0" smtClean="0"/>
                  <a:t>)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98" y="4989540"/>
                <a:ext cx="1992854" cy="633571"/>
              </a:xfrm>
              <a:prstGeom prst="rect">
                <a:avLst/>
              </a:prstGeom>
              <a:blipFill rotWithShape="0">
                <a:blip r:embed="rId11"/>
                <a:stretch>
                  <a:fillRect r="-4281" b="-163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:</m:t>
                      </m:r>
                      <m:r>
                        <a:rPr lang="en-US" altLang="ja-JP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ja-JP" altLang="en-US" sz="4000" b="0" i="1" smtClean="0">
                          <a:latin typeface="Cambria Math" charset="0"/>
                        </a:rPr>
                        <m:t>→</m:t>
                      </m:r>
                      <m:r>
                        <a:rPr lang="en-US" altLang="ja-JP" sz="4000" b="0" i="1" smtClean="0">
                          <a:latin typeface="Cambria Math" charset="0"/>
                        </a:rPr>
                        <m:t>[0,1]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49" y="405062"/>
                <a:ext cx="3001783" cy="70788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テキスト ボックス 47"/>
          <p:cNvSpPr txBox="1"/>
          <p:nvPr/>
        </p:nvSpPr>
        <p:spPr>
          <a:xfrm>
            <a:off x="3775157" y="255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事象族</a:t>
            </a:r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305269" y="2479435"/>
            <a:ext cx="246821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確率空間</a:t>
                </a:r>
                <a14:m>
                  <m:oMath xmlns:m="http://schemas.openxmlformats.org/officeDocument/2006/math"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altLang="ja-JP" sz="2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ja-JP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kumimoji="1" lang="en-US" altLang="ja-JP" sz="2400" dirty="0" smtClean="0"/>
                  <a:t/>
                </a:r>
                <a:br>
                  <a:rPr kumimoji="1" lang="en-US" altLang="ja-JP" sz="2400" dirty="0" smtClean="0"/>
                </a:br>
                <a:r>
                  <a:rPr lang="en-US" altLang="ja-JP" sz="2000" dirty="0" smtClean="0"/>
                  <a:t>probability space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66" y="2479435"/>
                <a:ext cx="2600713" cy="769441"/>
              </a:xfrm>
              <a:prstGeom prst="rect">
                <a:avLst/>
              </a:prstGeom>
              <a:blipFill rotWithShape="0">
                <a:blip r:embed="rId13"/>
                <a:stretch>
                  <a:fillRect l="-3044" t="-61905" r="-2108" b="-39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016122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E9DE6B2E-6560-C348-9328-133F4D0C900F}" vid="{74D7BC39-C1C7-FD4E-A5B4-878E93B206C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User</Template>
  <TotalTime>2226</TotalTime>
  <Words>5590</Words>
  <Application>Microsoft Macintosh PowerPoint</Application>
  <PresentationFormat>画面に合わせる (4:3)</PresentationFormat>
  <Paragraphs>1147</Paragraphs>
  <Slides>108</Slides>
  <Notes>1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108</vt:i4>
      </vt:variant>
    </vt:vector>
  </HeadingPairs>
  <TitlesOfParts>
    <vt:vector size="118" baseType="lpstr">
      <vt:lpstr>Cambria Math</vt:lpstr>
      <vt:lpstr>DFPGyoSho-Lt</vt:lpstr>
      <vt:lpstr>DFPKyoKaSho-W3</vt:lpstr>
      <vt:lpstr>HG丸ｺﾞｼｯｸM-PRO</vt:lpstr>
      <vt:lpstr>Mangal</vt:lpstr>
      <vt:lpstr>uzura_font</vt:lpstr>
      <vt:lpstr>Yu Gothic</vt:lpstr>
      <vt:lpstr>源ノ角ゴシック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km</dc:creator>
  <cp:lastModifiedBy>MIMURA Koki</cp:lastModifiedBy>
  <cp:revision>128</cp:revision>
  <dcterms:created xsi:type="dcterms:W3CDTF">2019-06-27T00:46:36Z</dcterms:created>
  <dcterms:modified xsi:type="dcterms:W3CDTF">2019-06-29T01:55:36Z</dcterms:modified>
</cp:coreProperties>
</file>